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</p:sldMasterIdLst>
  <p:notesMasterIdLst>
    <p:notesMasterId r:id="rId23"/>
  </p:notesMasterIdLst>
  <p:sldIdLst>
    <p:sldId id="256" r:id="rId2"/>
    <p:sldId id="1140" r:id="rId3"/>
    <p:sldId id="1141" r:id="rId4"/>
    <p:sldId id="277" r:id="rId5"/>
    <p:sldId id="278" r:id="rId6"/>
    <p:sldId id="272" r:id="rId7"/>
    <p:sldId id="273" r:id="rId8"/>
    <p:sldId id="279" r:id="rId9"/>
    <p:sldId id="259" r:id="rId10"/>
    <p:sldId id="1139" r:id="rId11"/>
    <p:sldId id="268" r:id="rId12"/>
    <p:sldId id="270" r:id="rId13"/>
    <p:sldId id="275" r:id="rId14"/>
    <p:sldId id="274" r:id="rId15"/>
    <p:sldId id="271" r:id="rId16"/>
    <p:sldId id="280" r:id="rId17"/>
    <p:sldId id="283" r:id="rId18"/>
    <p:sldId id="352" r:id="rId19"/>
    <p:sldId id="1138" r:id="rId20"/>
    <p:sldId id="261" r:id="rId21"/>
    <p:sldId id="392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252526"/>
    <a:srgbClr val="8E90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1FFE06-D792-4E69-808D-517D29A2F219}" type="datetimeFigureOut">
              <a:rPr lang="en-DE" smtClean="0"/>
              <a:t>16/10/2025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C74B0F-84E1-42A7-80F3-00734FCAFB5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0448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873377C2-B1FD-97B4-323B-32DD4140921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3" name="Google Shape;203;g25a74a0ec4e_2_147:notes">
            <a:extLst>
              <a:ext uri="{FF2B5EF4-FFF2-40B4-BE49-F238E27FC236}">
                <a16:creationId xmlns:a16="http://schemas.microsoft.com/office/drawing/2014/main" id="{BF68E1F9-FF98-9076-C111-6228F36F797D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/>
          </a:p>
        </p:txBody>
      </p:sp>
      <p:sp>
        <p:nvSpPr>
          <p:cNvPr id="204" name="Google Shape;204;g25a74a0ec4e_2_147:notes">
            <a:extLst>
              <a:ext uri="{FF2B5EF4-FFF2-40B4-BE49-F238E27FC236}">
                <a16:creationId xmlns:a16="http://schemas.microsoft.com/office/drawing/2014/main" id="{09FE30C8-C394-EA30-5B70-DCA6FF01ED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0172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331ED-647B-FBA7-0CF2-6FBD5A0A0A3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79020A-089D-E26B-C713-86F6BD2664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9F0C00-B4E0-8393-35D6-73A234D1F12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829DB0-A217-31CA-05C0-F6047D4111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AEB7E13-D1D8-0D26-920F-3790B20B9A08}" type="slidenum">
              <a:rPr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2165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And that’s all. We are the industry term in REMIND with different people working on different sector. And we are from IAM perspective, we are really looking forward the </a:t>
            </a:r>
            <a:r>
              <a:rPr lang="en-US" altLang="zh-CN" sz="1200" b="1" dirty="0">
                <a:solidFill>
                  <a:schemeClr val="bg1"/>
                </a:solidFill>
              </a:rPr>
              <a:t>potential collaboration opportunities from Industrial ecology side, please </a:t>
            </a:r>
            <a:r>
              <a:rPr lang="en-US" altLang="zh-CN" sz="1200" i="1" dirty="0">
                <a:solidFill>
                  <a:schemeClr val="bg1"/>
                </a:solidFill>
              </a:rPr>
              <a:t>Feel free to contact us!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2F560E8-8243-50CB-764C-9F635F7A5B60}" type="slidenum">
              <a:rPr/>
              <a:t>21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6">
            <a:extLst>
              <a:ext uri="{FF2B5EF4-FFF2-40B4-BE49-F238E27FC236}">
                <a16:creationId xmlns:a16="http://schemas.microsoft.com/office/drawing/2014/main" id="{2A921457-CAC5-41F2-8F28-40AB309E73E5}"/>
              </a:ext>
            </a:extLst>
          </p:cNvPr>
          <p:cNvSpPr/>
          <p:nvPr/>
        </p:nvSpPr>
        <p:spPr>
          <a:xfrm>
            <a:off x="-1" y="1478422"/>
            <a:ext cx="12210197" cy="5379577"/>
          </a:xfrm>
          <a:prstGeom prst="rect">
            <a:avLst/>
          </a:prstGeom>
          <a:solidFill>
            <a:srgbClr val="E37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6CB3AB03-2D13-4A34-801C-4FB6A8ADFF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954464"/>
            <a:ext cx="11484000" cy="508252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e-DE" dirty="0"/>
              <a:t>Title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/>
              <a:t> 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3E4B9D53-DAB7-4932-8104-1B82413B18E4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360000" y="3597002"/>
            <a:ext cx="11484000" cy="45777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3000"/>
              </a:lnSpc>
              <a:spcBef>
                <a:spcPts val="800"/>
              </a:spcBef>
              <a:buNone/>
              <a:defRPr sz="4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/>
              <a:t>Subtitle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15" name="Textplatzhalter 4">
            <a:extLst>
              <a:ext uri="{FF2B5EF4-FFF2-40B4-BE49-F238E27FC236}">
                <a16:creationId xmlns:a16="http://schemas.microsoft.com/office/drawing/2014/main" id="{585B5028-EA10-412C-B85D-F61A3024B1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4625974"/>
            <a:ext cx="11484000" cy="100012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Author</a:t>
            </a:r>
            <a:r>
              <a:rPr lang="de-DE" dirty="0"/>
              <a:t>/Institution</a:t>
            </a:r>
          </a:p>
        </p:txBody>
      </p:sp>
      <p:pic>
        <p:nvPicPr>
          <p:cNvPr id="16" name="Grafik 1">
            <a:extLst>
              <a:ext uri="{FF2B5EF4-FFF2-40B4-BE49-F238E27FC236}">
                <a16:creationId xmlns:a16="http://schemas.microsoft.com/office/drawing/2014/main" id="{1BA8035B-7CBA-4411-8303-400A401B6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1418" y="369137"/>
            <a:ext cx="4218289" cy="838651"/>
          </a:xfrm>
          <a:prstGeom prst="rect">
            <a:avLst/>
          </a:prstGeom>
        </p:spPr>
      </p:pic>
      <p:pic>
        <p:nvPicPr>
          <p:cNvPr id="18" name="Grafik 5">
            <a:extLst>
              <a:ext uri="{FF2B5EF4-FFF2-40B4-BE49-F238E27FC236}">
                <a16:creationId xmlns:a16="http://schemas.microsoft.com/office/drawing/2014/main" id="{FB50D6F2-4496-44D2-AB4F-E436FBF55F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7434" y="373013"/>
            <a:ext cx="1060033" cy="83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00294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5_Bildfol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360000" y="0"/>
            <a:ext cx="11479575" cy="900000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de-DE"/>
              <a:t>Title of slide </a:t>
            </a:r>
            <a:endParaRPr/>
          </a:p>
        </p:txBody>
      </p:sp>
      <p:sp>
        <p:nvSpPr>
          <p:cNvPr id="2" name="Rechteck 1"/>
          <p:cNvSpPr/>
          <p:nvPr userDrawn="1"/>
        </p:nvSpPr>
        <p:spPr bwMode="auto">
          <a:xfrm flipH="1" flipV="1">
            <a:off x="0" y="1171302"/>
            <a:ext cx="12192000" cy="47786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7" name="Inhaltsplatzhalter 5"/>
          <p:cNvSpPr>
            <a:spLocks noGrp="1"/>
          </p:cNvSpPr>
          <p:nvPr>
            <p:ph sz="quarter" idx="4"/>
          </p:nvPr>
        </p:nvSpPr>
        <p:spPr bwMode="auto">
          <a:xfrm>
            <a:off x="442912" y="1231284"/>
            <a:ext cx="11306176" cy="4455413"/>
          </a:xfrm>
          <a:prstGeom prst="rect">
            <a:avLst/>
          </a:prstGeom>
        </p:spPr>
        <p:txBody>
          <a:bodyPr lIns="90000"/>
          <a:lstStyle>
            <a:lvl1pPr>
              <a:buFont typeface="Systemschrift Normal"/>
              <a:buChar char="›"/>
              <a:defRPr sz="3000" b="0"/>
            </a:lvl1pPr>
            <a:lvl2pPr>
              <a:buFont typeface="Systemschrift Normal"/>
              <a:buChar char="›"/>
              <a:defRPr sz="3000" b="0"/>
            </a:lvl2pPr>
            <a:lvl3pPr>
              <a:buFont typeface="Systemschrift Normal"/>
              <a:buChar char="›"/>
              <a:defRPr sz="3000" b="0"/>
            </a:lvl3pPr>
            <a:lvl4pPr>
              <a:buFont typeface="Symbol"/>
              <a:buChar char="-"/>
              <a:defRPr/>
            </a:lvl4pPr>
            <a:lvl5pPr>
              <a:buFont typeface="Symbol"/>
              <a:buChar char="-"/>
              <a:defRPr/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2">
              <a:defRPr/>
            </a:pPr>
            <a:endParaRPr lang="de-DE"/>
          </a:p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2">
              <a:defRPr/>
            </a:pPr>
            <a:endParaRPr lang="de-DE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11314632" y="0"/>
            <a:ext cx="877368" cy="487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/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9115425" y="0"/>
            <a:ext cx="3076574" cy="847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13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02_Bild-Textfolie_var1" userDrawn="1">
  <p:cSld name="3_Bild-Textfolie_var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 bwMode="auto">
          <a:xfrm>
            <a:off x="442912" y="908051"/>
            <a:ext cx="11306176" cy="5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4275" rIns="68575" bIns="34275" anchor="t" anchorCtr="0">
            <a:noAutofit/>
          </a:bodyPr>
          <a:lstStyle>
            <a:lvl1pPr marL="609585" marR="0" lvl="0" indent="-499521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›"/>
              <a:defRPr sz="3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marL="1219170" marR="0" lvl="1" indent="-499521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›"/>
              <a:defRPr sz="3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L="1828754" marR="0" lvl="2" indent="-499521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›"/>
              <a:defRPr sz="3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L="2438339" marR="0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8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L="3047924" marR="0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8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L="3657509" marR="0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4267093" marR="0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4876678" marR="0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5486263" marR="0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 bwMode="auto">
          <a:xfrm>
            <a:off x="360001" y="0"/>
            <a:ext cx="11127151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  <a:defRPr sz="30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85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85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85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85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85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85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85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850"/>
            </a:lvl9pPr>
          </a:lstStyle>
          <a:p>
            <a:pPr>
              <a:defRPr/>
            </a:pPr>
            <a:endParaRPr/>
          </a:p>
        </p:txBody>
      </p:sp>
      <p:sp>
        <p:nvSpPr>
          <p:cNvPr id="2" name="Untertitel 2">
            <a:extLst>
              <a:ext uri="{FF2B5EF4-FFF2-40B4-BE49-F238E27FC236}">
                <a16:creationId xmlns:a16="http://schemas.microsoft.com/office/drawing/2014/main" id="{040FF8AC-9620-6D6D-2A2A-8810CA3086A6}"/>
              </a:ext>
            </a:extLst>
          </p:cNvPr>
          <p:cNvSpPr txBox="1"/>
          <p:nvPr userDrawn="1"/>
        </p:nvSpPr>
        <p:spPr bwMode="auto">
          <a:xfrm>
            <a:off x="11287125" y="-11813"/>
            <a:ext cx="809625" cy="614174"/>
          </a:xfrm>
          <a:prstGeom prst="rect">
            <a:avLst/>
          </a:prstGeom>
        </p:spPr>
        <p:txBody>
          <a:bodyPr anchor="ctr"/>
          <a:lstStyle>
            <a:lvl1pPr marL="0" indent="0" algn="l" defTabSz="914400">
              <a:lnSpc>
                <a:spcPts val="1400"/>
              </a:lnSpc>
              <a:spcBef>
                <a:spcPts val="800"/>
              </a:spcBef>
              <a:buFont typeface="Arial"/>
              <a:buNone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de-DE" sz="1800" b="0" dirty="0">
                <a:solidFill>
                  <a:schemeClr val="accent3"/>
                </a:solidFill>
              </a:rPr>
              <a:t>p. </a:t>
            </a:r>
            <a:fld id="{46039D0F-907F-47FF-BF4D-6BC6DB73EA50}" type="slidenum">
              <a:rPr lang="de-DE" sz="1800" b="0">
                <a:solidFill>
                  <a:schemeClr val="accent3"/>
                </a:solidFill>
              </a:rPr>
              <a:t>‹#›</a:t>
            </a:fld>
            <a:endParaRPr lang="de-DE" sz="1800" b="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906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082F3C8-E970-6348-B5A8-B3DDE4BEF3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CA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8A37D423-93B3-E244-A180-BB659F7FCA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954464"/>
            <a:ext cx="11484000" cy="508252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e-DE" dirty="0"/>
              <a:t>Chapter</a:t>
            </a:r>
          </a:p>
        </p:txBody>
      </p:sp>
      <p:sp>
        <p:nvSpPr>
          <p:cNvPr id="12" name="Untertitel 2">
            <a:extLst>
              <a:ext uri="{FF2B5EF4-FFF2-40B4-BE49-F238E27FC236}">
                <a16:creationId xmlns:a16="http://schemas.microsoft.com/office/drawing/2014/main" id="{294E45EA-0BB8-9641-8270-0FBA0ECBA70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360000" y="3597002"/>
            <a:ext cx="11484000" cy="45777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4000"/>
              </a:lnSpc>
              <a:spcBef>
                <a:spcPts val="800"/>
              </a:spcBef>
              <a:buNone/>
              <a:defRPr sz="4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err="1"/>
              <a:t>Subtitle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chapter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DDB6B7E-5880-4094-AE9B-B500DDC59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2326" y="5884442"/>
            <a:ext cx="1057410" cy="832711"/>
          </a:xfrm>
          <a:prstGeom prst="rect">
            <a:avLst/>
          </a:prstGeom>
        </p:spPr>
      </p:pic>
      <p:pic>
        <p:nvPicPr>
          <p:cNvPr id="11" name="Grafik 1">
            <a:extLst>
              <a:ext uri="{FF2B5EF4-FFF2-40B4-BE49-F238E27FC236}">
                <a16:creationId xmlns:a16="http://schemas.microsoft.com/office/drawing/2014/main" id="{A7702360-699A-4360-8D5B-214D150A4376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5825644"/>
            <a:ext cx="4484158" cy="89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795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5">
            <a:extLst>
              <a:ext uri="{FF2B5EF4-FFF2-40B4-BE49-F238E27FC236}">
                <a16:creationId xmlns:a16="http://schemas.microsoft.com/office/drawing/2014/main" id="{5B0DBDB8-D831-1141-B396-D54CBACBE055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16039" y="916842"/>
            <a:ext cx="11580685" cy="5645340"/>
          </a:xfrm>
          <a:prstGeom prst="rect">
            <a:avLst/>
          </a:prstGeom>
          <a:noFill/>
        </p:spPr>
        <p:txBody>
          <a:bodyPr lIns="90000" tIns="108000" anchor="ctr"/>
          <a:lstStyle>
            <a:lvl1pPr marL="176213" indent="-176213">
              <a:buFont typeface="Arial" panose="020B0604020202020204" pitchFamily="34" charset="0"/>
              <a:buChar char="•"/>
              <a:defRPr sz="2200" b="0">
                <a:solidFill>
                  <a:schemeClr val="tx2"/>
                </a:solidFill>
              </a:defRPr>
            </a:lvl1pPr>
            <a:lvl2pPr marL="536575" indent="-179388">
              <a:buFont typeface="Arial" panose="020B0604020202020204" pitchFamily="34" charset="0"/>
              <a:buChar char="•"/>
              <a:defRPr sz="2200" b="0">
                <a:solidFill>
                  <a:schemeClr val="tx2"/>
                </a:solidFill>
              </a:defRPr>
            </a:lvl2pPr>
            <a:lvl3pPr marL="896938" indent="-179388">
              <a:buFont typeface="Arial" panose="020B0604020202020204" pitchFamily="34" charset="0"/>
              <a:buChar char="•"/>
              <a:defRPr sz="2200" b="0">
                <a:solidFill>
                  <a:schemeClr val="tx2"/>
                </a:solidFill>
              </a:defRPr>
            </a:lvl3pPr>
            <a:lvl4pPr>
              <a:buFont typeface="Symbol" pitchFamily="2" charset="2"/>
              <a:buChar char="-"/>
              <a:defRPr/>
            </a:lvl4pPr>
            <a:lvl5pPr>
              <a:buFont typeface="Symbol" pitchFamily="2" charset="2"/>
              <a:buChar char="-"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2"/>
            <a:endParaRPr lang="de-DE" dirty="0"/>
          </a:p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2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F0D4D6BC-2D74-064E-88A0-9B1ED2EC7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040" y="-11812"/>
            <a:ext cx="11127150" cy="920604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dirty="0"/>
              <a:t>Title </a:t>
            </a:r>
            <a:r>
              <a:rPr lang="de-DE" dirty="0" err="1"/>
              <a:t>of</a:t>
            </a:r>
            <a:r>
              <a:rPr lang="de-DE" dirty="0"/>
              <a:t> Slide </a:t>
            </a:r>
          </a:p>
        </p:txBody>
      </p:sp>
      <p:sp>
        <p:nvSpPr>
          <p:cNvPr id="4" name="Untertitel 2">
            <a:extLst>
              <a:ext uri="{FF2B5EF4-FFF2-40B4-BE49-F238E27FC236}">
                <a16:creationId xmlns:a16="http://schemas.microsoft.com/office/drawing/2014/main" id="{F5F2C2E2-50C2-4353-AB6F-F0C7AE87B6E0}"/>
              </a:ext>
            </a:extLst>
          </p:cNvPr>
          <p:cNvSpPr txBox="1">
            <a:spLocks/>
          </p:cNvSpPr>
          <p:nvPr/>
        </p:nvSpPr>
        <p:spPr>
          <a:xfrm>
            <a:off x="11287125" y="-11813"/>
            <a:ext cx="809625" cy="6141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800" b="0" dirty="0">
                <a:solidFill>
                  <a:schemeClr val="accent3"/>
                </a:solidFill>
              </a:rPr>
              <a:t>p. </a:t>
            </a:r>
            <a:fld id="{46039D0F-907F-47FF-BF4D-6BC6DB73EA50}" type="slidenum">
              <a:rPr lang="de-DE" sz="1800" b="0" smtClean="0">
                <a:solidFill>
                  <a:schemeClr val="accent3"/>
                </a:solidFill>
              </a:rPr>
              <a:pPr algn="r"/>
              <a:t>‹#›</a:t>
            </a:fld>
            <a:endParaRPr lang="de-DE" sz="1800" b="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001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_Bild-Textfolie_var1">
  <p:cSld name="Header 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B6F944ED-5746-4245-B17E-816958627A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040" y="-11812"/>
            <a:ext cx="11127150" cy="920604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dirty="0"/>
              <a:t>Title </a:t>
            </a:r>
            <a:r>
              <a:rPr lang="de-DE" dirty="0" err="1"/>
              <a:t>of</a:t>
            </a:r>
            <a:r>
              <a:rPr lang="de-DE" dirty="0"/>
              <a:t> Slide 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2238D8D2-4B7B-424C-8FA2-B91475A66B36}"/>
              </a:ext>
            </a:extLst>
          </p:cNvPr>
          <p:cNvSpPr txBox="1">
            <a:spLocks/>
          </p:cNvSpPr>
          <p:nvPr/>
        </p:nvSpPr>
        <p:spPr>
          <a:xfrm>
            <a:off x="11287125" y="-11813"/>
            <a:ext cx="809625" cy="6141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800" b="0" dirty="0">
                <a:solidFill>
                  <a:schemeClr val="accent3"/>
                </a:solidFill>
              </a:rPr>
              <a:t>p. </a:t>
            </a:r>
            <a:fld id="{46039D0F-907F-47FF-BF4D-6BC6DB73EA50}" type="slidenum">
              <a:rPr lang="de-DE" sz="1800" b="0" smtClean="0">
                <a:solidFill>
                  <a:schemeClr val="accent3"/>
                </a:solidFill>
              </a:rPr>
              <a:pPr algn="r"/>
              <a:t>‹#›</a:t>
            </a:fld>
            <a:endParaRPr lang="de-DE" sz="1800" b="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011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oxe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5">
            <a:extLst>
              <a:ext uri="{FF2B5EF4-FFF2-40B4-BE49-F238E27FC236}">
                <a16:creationId xmlns:a16="http://schemas.microsoft.com/office/drawing/2014/main" id="{5B0DBDB8-D831-1141-B396-D54CBACBE055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16039" y="1363395"/>
            <a:ext cx="5562601" cy="51385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lIns="108000" tIns="108000"/>
          <a:lstStyle>
            <a:lvl1pPr marL="176213" indent="-176213">
              <a:buFont typeface="Arial" panose="020B0604020202020204" pitchFamily="34" charset="0"/>
              <a:buChar char="•"/>
              <a:defRPr sz="2200" b="0">
                <a:solidFill>
                  <a:schemeClr val="tx2"/>
                </a:solidFill>
              </a:defRPr>
            </a:lvl1pPr>
            <a:lvl2pPr marL="536575" indent="-179388">
              <a:buFont typeface="Arial" panose="020B0604020202020204" pitchFamily="34" charset="0"/>
              <a:buChar char="•"/>
              <a:defRPr sz="2200" b="0">
                <a:solidFill>
                  <a:schemeClr val="tx2"/>
                </a:solidFill>
              </a:defRPr>
            </a:lvl2pPr>
            <a:lvl3pPr marL="896938" indent="-179388">
              <a:buFont typeface="Arial" panose="020B0604020202020204" pitchFamily="34" charset="0"/>
              <a:buChar char="•"/>
              <a:defRPr sz="2200" b="0">
                <a:solidFill>
                  <a:schemeClr val="tx2"/>
                </a:solidFill>
              </a:defRPr>
            </a:lvl3pPr>
            <a:lvl4pPr>
              <a:buFont typeface="Symbol" pitchFamily="2" charset="2"/>
              <a:buChar char="-"/>
              <a:defRPr/>
            </a:lvl4pPr>
            <a:lvl5pPr>
              <a:buFont typeface="Symbol" pitchFamily="2" charset="2"/>
              <a:buChar char="-"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2"/>
            <a:endParaRPr lang="de-DE" dirty="0"/>
          </a:p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2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F0D4D6BC-2D74-064E-88A0-9B1ED2EC7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040" y="-11812"/>
            <a:ext cx="11127150" cy="920604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dirty="0"/>
              <a:t>Title </a:t>
            </a:r>
            <a:r>
              <a:rPr lang="de-DE" dirty="0" err="1"/>
              <a:t>of</a:t>
            </a:r>
            <a:r>
              <a:rPr lang="de-DE" dirty="0"/>
              <a:t> Slide </a:t>
            </a:r>
          </a:p>
        </p:txBody>
      </p:sp>
      <p:sp>
        <p:nvSpPr>
          <p:cNvPr id="4" name="Untertitel 2">
            <a:extLst>
              <a:ext uri="{FF2B5EF4-FFF2-40B4-BE49-F238E27FC236}">
                <a16:creationId xmlns:a16="http://schemas.microsoft.com/office/drawing/2014/main" id="{F5F2C2E2-50C2-4353-AB6F-F0C7AE87B6E0}"/>
              </a:ext>
            </a:extLst>
          </p:cNvPr>
          <p:cNvSpPr txBox="1">
            <a:spLocks/>
          </p:cNvSpPr>
          <p:nvPr/>
        </p:nvSpPr>
        <p:spPr>
          <a:xfrm>
            <a:off x="11287125" y="-11813"/>
            <a:ext cx="809625" cy="6141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800" b="0" dirty="0">
                <a:solidFill>
                  <a:schemeClr val="accent3"/>
                </a:solidFill>
              </a:rPr>
              <a:t>p. </a:t>
            </a:r>
            <a:fld id="{46039D0F-907F-47FF-BF4D-6BC6DB73EA50}" type="slidenum">
              <a:rPr lang="de-DE" sz="1800" b="0" smtClean="0">
                <a:solidFill>
                  <a:schemeClr val="accent3"/>
                </a:solidFill>
              </a:rPr>
              <a:pPr algn="r"/>
              <a:t>‹#›</a:t>
            </a:fld>
            <a:endParaRPr lang="de-DE" sz="1800" b="0" dirty="0">
              <a:solidFill>
                <a:schemeClr val="accent3"/>
              </a:solidFill>
            </a:endParaRP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FCECA03-3005-4F37-94F1-F3A0C02C0D5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13362" y="1363395"/>
            <a:ext cx="5562601" cy="51385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lIns="108000" tIns="108000"/>
          <a:lstStyle>
            <a:lvl1pPr marL="176213" indent="-176213">
              <a:buFont typeface="Arial" panose="020B0604020202020204" pitchFamily="34" charset="0"/>
              <a:buChar char="•"/>
              <a:defRPr sz="2200" b="0">
                <a:solidFill>
                  <a:schemeClr val="tx2"/>
                </a:solidFill>
              </a:defRPr>
            </a:lvl1pPr>
            <a:lvl2pPr marL="536575" indent="-179388">
              <a:buFont typeface="Arial" panose="020B0604020202020204" pitchFamily="34" charset="0"/>
              <a:buChar char="•"/>
              <a:defRPr sz="2200" b="0">
                <a:solidFill>
                  <a:schemeClr val="tx2"/>
                </a:solidFill>
              </a:defRPr>
            </a:lvl2pPr>
            <a:lvl3pPr marL="896938" indent="-179388">
              <a:buFont typeface="Arial" panose="020B0604020202020204" pitchFamily="34" charset="0"/>
              <a:buChar char="•"/>
              <a:defRPr sz="2200" b="0">
                <a:solidFill>
                  <a:schemeClr val="tx2"/>
                </a:solidFill>
              </a:defRPr>
            </a:lvl3pPr>
            <a:lvl4pPr>
              <a:buFont typeface="Symbol" pitchFamily="2" charset="2"/>
              <a:buChar char="-"/>
              <a:defRPr/>
            </a:lvl4pPr>
            <a:lvl5pPr>
              <a:buFont typeface="Symbol" pitchFamily="2" charset="2"/>
              <a:buChar char="-"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2"/>
            <a:endParaRPr lang="de-DE" dirty="0"/>
          </a:p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2"/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DD8B5B-0DEC-45CC-888A-DDC7215DF2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5912" y="908793"/>
            <a:ext cx="5562601" cy="45460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lIns="10800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400" b="1"/>
            </a:lvl2pPr>
            <a:lvl3pPr marL="914400" indent="0">
              <a:buNone/>
              <a:defRPr sz="2400" b="1"/>
            </a:lvl3pPr>
            <a:lvl4pPr marL="1371600" indent="0">
              <a:buNone/>
              <a:defRPr sz="2400" b="1"/>
            </a:lvl4pPr>
            <a:lvl5pPr marL="1828800" indent="0">
              <a:buNone/>
              <a:defRPr sz="2400" b="1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9BCDF54-AA7F-4B57-AB09-329D664CE2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13362" y="908792"/>
            <a:ext cx="5562601" cy="45460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lIns="10800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400" b="1"/>
            </a:lvl2pPr>
            <a:lvl3pPr marL="914400" indent="0">
              <a:buNone/>
              <a:defRPr sz="2400" b="1"/>
            </a:lvl3pPr>
            <a:lvl4pPr marL="1371600" indent="0">
              <a:buNone/>
              <a:defRPr sz="2400" b="1"/>
            </a:lvl4pPr>
            <a:lvl5pPr marL="1828800" indent="0">
              <a:buNone/>
              <a:defRPr sz="2400" b="1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9896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oxe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5">
            <a:extLst>
              <a:ext uri="{FF2B5EF4-FFF2-40B4-BE49-F238E27FC236}">
                <a16:creationId xmlns:a16="http://schemas.microsoft.com/office/drawing/2014/main" id="{5B0DBDB8-D831-1141-B396-D54CBACBE055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16039" y="1363395"/>
            <a:ext cx="11390186" cy="21608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lIns="108000" tIns="108000"/>
          <a:lstStyle>
            <a:lvl1pPr marL="176213" indent="-176213">
              <a:buFont typeface="Arial" panose="020B0604020202020204" pitchFamily="34" charset="0"/>
              <a:buChar char="•"/>
              <a:defRPr sz="2200" b="0">
                <a:solidFill>
                  <a:schemeClr val="tx2"/>
                </a:solidFill>
              </a:defRPr>
            </a:lvl1pPr>
            <a:lvl2pPr marL="536575" indent="-179388">
              <a:buFont typeface="Arial" panose="020B0604020202020204" pitchFamily="34" charset="0"/>
              <a:buChar char="•"/>
              <a:defRPr sz="2200" b="0">
                <a:solidFill>
                  <a:schemeClr val="tx2"/>
                </a:solidFill>
              </a:defRPr>
            </a:lvl2pPr>
            <a:lvl3pPr marL="896938" indent="-179388">
              <a:buFont typeface="Arial" panose="020B0604020202020204" pitchFamily="34" charset="0"/>
              <a:buChar char="•"/>
              <a:defRPr sz="2200" b="0">
                <a:solidFill>
                  <a:schemeClr val="tx2"/>
                </a:solidFill>
              </a:defRPr>
            </a:lvl3pPr>
            <a:lvl4pPr>
              <a:buFont typeface="Symbol" pitchFamily="2" charset="2"/>
              <a:buChar char="-"/>
              <a:defRPr/>
            </a:lvl4pPr>
            <a:lvl5pPr>
              <a:buFont typeface="Symbol" pitchFamily="2" charset="2"/>
              <a:buChar char="-"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2"/>
            <a:endParaRPr lang="de-DE" dirty="0"/>
          </a:p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2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F0D4D6BC-2D74-064E-88A0-9B1ED2EC7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040" y="-11812"/>
            <a:ext cx="11127150" cy="920604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dirty="0"/>
              <a:t>Title </a:t>
            </a:r>
            <a:r>
              <a:rPr lang="de-DE" dirty="0" err="1"/>
              <a:t>of</a:t>
            </a:r>
            <a:r>
              <a:rPr lang="de-DE" dirty="0"/>
              <a:t> Slide </a:t>
            </a:r>
          </a:p>
        </p:txBody>
      </p:sp>
      <p:sp>
        <p:nvSpPr>
          <p:cNvPr id="4" name="Untertitel 2">
            <a:extLst>
              <a:ext uri="{FF2B5EF4-FFF2-40B4-BE49-F238E27FC236}">
                <a16:creationId xmlns:a16="http://schemas.microsoft.com/office/drawing/2014/main" id="{F5F2C2E2-50C2-4353-AB6F-F0C7AE87B6E0}"/>
              </a:ext>
            </a:extLst>
          </p:cNvPr>
          <p:cNvSpPr txBox="1">
            <a:spLocks/>
          </p:cNvSpPr>
          <p:nvPr/>
        </p:nvSpPr>
        <p:spPr>
          <a:xfrm>
            <a:off x="11287125" y="-11813"/>
            <a:ext cx="809625" cy="6141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800" b="0" dirty="0">
                <a:solidFill>
                  <a:schemeClr val="accent3"/>
                </a:solidFill>
              </a:rPr>
              <a:t>p. </a:t>
            </a:r>
            <a:fld id="{46039D0F-907F-47FF-BF4D-6BC6DB73EA50}" type="slidenum">
              <a:rPr lang="de-DE" sz="1800" b="0" smtClean="0">
                <a:solidFill>
                  <a:schemeClr val="accent3"/>
                </a:solidFill>
              </a:rPr>
              <a:pPr algn="r"/>
              <a:t>‹#›</a:t>
            </a:fld>
            <a:endParaRPr lang="de-DE" sz="1800" b="0" dirty="0">
              <a:solidFill>
                <a:schemeClr val="accent3"/>
              </a:solidFill>
            </a:endParaRP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FCECA03-3005-4F37-94F1-F3A0C02C0D5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15912" y="4341135"/>
            <a:ext cx="11390186" cy="21608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lIns="108000" tIns="108000"/>
          <a:lstStyle>
            <a:lvl1pPr marL="176213" indent="-176213">
              <a:buFont typeface="Arial" panose="020B0604020202020204" pitchFamily="34" charset="0"/>
              <a:buChar char="•"/>
              <a:defRPr sz="2200" b="0">
                <a:solidFill>
                  <a:schemeClr val="tx2"/>
                </a:solidFill>
              </a:defRPr>
            </a:lvl1pPr>
            <a:lvl2pPr marL="536575" indent="-179388">
              <a:buFont typeface="Arial" panose="020B0604020202020204" pitchFamily="34" charset="0"/>
              <a:buChar char="•"/>
              <a:defRPr sz="2200" b="0">
                <a:solidFill>
                  <a:schemeClr val="tx2"/>
                </a:solidFill>
              </a:defRPr>
            </a:lvl2pPr>
            <a:lvl3pPr marL="896938" indent="-179388">
              <a:buFont typeface="Arial" panose="020B0604020202020204" pitchFamily="34" charset="0"/>
              <a:buChar char="•"/>
              <a:defRPr sz="2200" b="0">
                <a:solidFill>
                  <a:schemeClr val="tx2"/>
                </a:solidFill>
              </a:defRPr>
            </a:lvl3pPr>
            <a:lvl4pPr>
              <a:buFont typeface="Symbol" pitchFamily="2" charset="2"/>
              <a:buChar char="-"/>
              <a:defRPr/>
            </a:lvl4pPr>
            <a:lvl5pPr>
              <a:buFont typeface="Symbol" pitchFamily="2" charset="2"/>
              <a:buChar char="-"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2"/>
            <a:endParaRPr lang="de-DE" dirty="0"/>
          </a:p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2"/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DD8B5B-0DEC-45CC-888A-DDC7215DF2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5912" y="908793"/>
            <a:ext cx="11390186" cy="45460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lIns="10800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400" b="1"/>
            </a:lvl2pPr>
            <a:lvl3pPr marL="914400" indent="0">
              <a:buNone/>
              <a:defRPr sz="2400" b="1"/>
            </a:lvl3pPr>
            <a:lvl4pPr marL="1371600" indent="0">
              <a:buNone/>
              <a:defRPr sz="2400" b="1"/>
            </a:lvl4pPr>
            <a:lvl5pPr marL="1828800" indent="0">
              <a:buNone/>
              <a:defRPr sz="2400" b="1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9BCDF54-AA7F-4B57-AB09-329D664CE2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5912" y="3886532"/>
            <a:ext cx="11390186" cy="45460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lIns="10800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400" b="1"/>
            </a:lvl2pPr>
            <a:lvl3pPr marL="914400" indent="0">
              <a:buNone/>
              <a:defRPr sz="2400" b="1"/>
            </a:lvl3pPr>
            <a:lvl4pPr marL="1371600" indent="0">
              <a:buNone/>
              <a:defRPr sz="2400" b="1"/>
            </a:lvl4pPr>
            <a:lvl5pPr marL="1828800" indent="0">
              <a:buNone/>
              <a:defRPr sz="2400" b="1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6928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5">
            <a:extLst>
              <a:ext uri="{FF2B5EF4-FFF2-40B4-BE49-F238E27FC236}">
                <a16:creationId xmlns:a16="http://schemas.microsoft.com/office/drawing/2014/main" id="{5B0DBDB8-D831-1141-B396-D54CBACBE055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16040" y="1363395"/>
            <a:ext cx="5562602" cy="21608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lIns="108000" tIns="108000"/>
          <a:lstStyle>
            <a:lvl1pPr marL="176213" indent="-176213">
              <a:buFont typeface="Arial" panose="020B0604020202020204" pitchFamily="34" charset="0"/>
              <a:buChar char="•"/>
              <a:defRPr sz="2200" b="0">
                <a:solidFill>
                  <a:schemeClr val="tx2"/>
                </a:solidFill>
              </a:defRPr>
            </a:lvl1pPr>
            <a:lvl2pPr marL="536575" indent="-179388">
              <a:buFont typeface="Arial" panose="020B0604020202020204" pitchFamily="34" charset="0"/>
              <a:buChar char="•"/>
              <a:defRPr sz="2200" b="0">
                <a:solidFill>
                  <a:schemeClr val="tx2"/>
                </a:solidFill>
              </a:defRPr>
            </a:lvl2pPr>
            <a:lvl3pPr marL="896938" indent="-179388">
              <a:buFont typeface="Arial" panose="020B0604020202020204" pitchFamily="34" charset="0"/>
              <a:buChar char="•"/>
              <a:defRPr sz="2200" b="0">
                <a:solidFill>
                  <a:schemeClr val="tx2"/>
                </a:solidFill>
              </a:defRPr>
            </a:lvl3pPr>
            <a:lvl4pPr>
              <a:buFont typeface="Symbol" pitchFamily="2" charset="2"/>
              <a:buChar char="-"/>
              <a:defRPr/>
            </a:lvl4pPr>
            <a:lvl5pPr>
              <a:buFont typeface="Symbol" pitchFamily="2" charset="2"/>
              <a:buChar char="-"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2"/>
            <a:endParaRPr lang="de-DE" dirty="0"/>
          </a:p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2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F0D4D6BC-2D74-064E-88A0-9B1ED2EC7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040" y="-11812"/>
            <a:ext cx="11127150" cy="920604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dirty="0"/>
              <a:t>Title </a:t>
            </a:r>
            <a:r>
              <a:rPr lang="de-DE" dirty="0" err="1"/>
              <a:t>of</a:t>
            </a:r>
            <a:r>
              <a:rPr lang="de-DE" dirty="0"/>
              <a:t> Slide </a:t>
            </a:r>
          </a:p>
        </p:txBody>
      </p:sp>
      <p:sp>
        <p:nvSpPr>
          <p:cNvPr id="4" name="Untertitel 2">
            <a:extLst>
              <a:ext uri="{FF2B5EF4-FFF2-40B4-BE49-F238E27FC236}">
                <a16:creationId xmlns:a16="http://schemas.microsoft.com/office/drawing/2014/main" id="{F5F2C2E2-50C2-4353-AB6F-F0C7AE87B6E0}"/>
              </a:ext>
            </a:extLst>
          </p:cNvPr>
          <p:cNvSpPr txBox="1">
            <a:spLocks/>
          </p:cNvSpPr>
          <p:nvPr/>
        </p:nvSpPr>
        <p:spPr>
          <a:xfrm>
            <a:off x="11287125" y="-11813"/>
            <a:ext cx="809625" cy="6141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800" b="0" dirty="0">
                <a:solidFill>
                  <a:schemeClr val="accent3"/>
                </a:solidFill>
              </a:rPr>
              <a:t>p. </a:t>
            </a:r>
            <a:fld id="{46039D0F-907F-47FF-BF4D-6BC6DB73EA50}" type="slidenum">
              <a:rPr lang="de-DE" sz="1800" b="0" smtClean="0">
                <a:solidFill>
                  <a:schemeClr val="accent3"/>
                </a:solidFill>
              </a:rPr>
              <a:pPr algn="r"/>
              <a:t>‹#›</a:t>
            </a:fld>
            <a:endParaRPr lang="de-DE" sz="1800" b="0" dirty="0">
              <a:solidFill>
                <a:schemeClr val="accent3"/>
              </a:solidFill>
            </a:endParaRP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FCECA03-3005-4F37-94F1-F3A0C02C0D5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15913" y="4341135"/>
            <a:ext cx="5562602" cy="21608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lIns="108000" tIns="108000"/>
          <a:lstStyle>
            <a:lvl1pPr marL="176213" indent="-176213">
              <a:buFont typeface="Arial" panose="020B0604020202020204" pitchFamily="34" charset="0"/>
              <a:buChar char="•"/>
              <a:defRPr sz="2200" b="0">
                <a:solidFill>
                  <a:schemeClr val="tx2"/>
                </a:solidFill>
              </a:defRPr>
            </a:lvl1pPr>
            <a:lvl2pPr marL="536575" indent="-179388">
              <a:buFont typeface="Arial" panose="020B0604020202020204" pitchFamily="34" charset="0"/>
              <a:buChar char="•"/>
              <a:defRPr sz="2200" b="0">
                <a:solidFill>
                  <a:schemeClr val="tx2"/>
                </a:solidFill>
              </a:defRPr>
            </a:lvl2pPr>
            <a:lvl3pPr marL="896938" indent="-179388">
              <a:buFont typeface="Arial" panose="020B0604020202020204" pitchFamily="34" charset="0"/>
              <a:buChar char="•"/>
              <a:defRPr sz="2200" b="0">
                <a:solidFill>
                  <a:schemeClr val="tx2"/>
                </a:solidFill>
              </a:defRPr>
            </a:lvl3pPr>
            <a:lvl4pPr>
              <a:buFont typeface="Symbol" pitchFamily="2" charset="2"/>
              <a:buChar char="-"/>
              <a:defRPr/>
            </a:lvl4pPr>
            <a:lvl5pPr>
              <a:buFont typeface="Symbol" pitchFamily="2" charset="2"/>
              <a:buChar char="-"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2"/>
            <a:endParaRPr lang="de-DE" dirty="0"/>
          </a:p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2"/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DD8B5B-0DEC-45CC-888A-DDC7215DF2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5913" y="908793"/>
            <a:ext cx="5562602" cy="45460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lIns="10800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400" b="1"/>
            </a:lvl2pPr>
            <a:lvl3pPr marL="914400" indent="0">
              <a:buNone/>
              <a:defRPr sz="2400" b="1"/>
            </a:lvl3pPr>
            <a:lvl4pPr marL="1371600" indent="0">
              <a:buNone/>
              <a:defRPr sz="2400" b="1"/>
            </a:lvl4pPr>
            <a:lvl5pPr marL="1828800" indent="0">
              <a:buNone/>
              <a:defRPr sz="2400" b="1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9BCDF54-AA7F-4B57-AB09-329D664CE2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5913" y="3886532"/>
            <a:ext cx="5562602" cy="45460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lIns="10800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400" b="1"/>
            </a:lvl2pPr>
            <a:lvl3pPr marL="914400" indent="0">
              <a:buNone/>
              <a:defRPr sz="2400" b="1"/>
            </a:lvl3pPr>
            <a:lvl4pPr marL="1371600" indent="0">
              <a:buNone/>
              <a:defRPr sz="2400" b="1"/>
            </a:lvl4pPr>
            <a:lvl5pPr marL="1828800" indent="0">
              <a:buNone/>
              <a:defRPr sz="2400" b="1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Inhaltsplatzhalter 5">
            <a:extLst>
              <a:ext uri="{FF2B5EF4-FFF2-40B4-BE49-F238E27FC236}">
                <a16:creationId xmlns:a16="http://schemas.microsoft.com/office/drawing/2014/main" id="{DD1BD043-F9BD-4265-B0DE-8340E8E5DBE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13359" y="1363395"/>
            <a:ext cx="5562602" cy="21608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lIns="108000" tIns="108000"/>
          <a:lstStyle>
            <a:lvl1pPr marL="176213" indent="-176213">
              <a:buFont typeface="Arial" panose="020B0604020202020204" pitchFamily="34" charset="0"/>
              <a:buChar char="•"/>
              <a:defRPr sz="2200" b="0">
                <a:solidFill>
                  <a:schemeClr val="tx2"/>
                </a:solidFill>
              </a:defRPr>
            </a:lvl1pPr>
            <a:lvl2pPr marL="536575" indent="-179388">
              <a:buFont typeface="Arial" panose="020B0604020202020204" pitchFamily="34" charset="0"/>
              <a:buChar char="•"/>
              <a:defRPr sz="2200" b="0">
                <a:solidFill>
                  <a:schemeClr val="tx2"/>
                </a:solidFill>
              </a:defRPr>
            </a:lvl2pPr>
            <a:lvl3pPr marL="896938" indent="-179388">
              <a:buFont typeface="Arial" panose="020B0604020202020204" pitchFamily="34" charset="0"/>
              <a:buChar char="•"/>
              <a:defRPr sz="2200" b="0">
                <a:solidFill>
                  <a:schemeClr val="tx2"/>
                </a:solidFill>
              </a:defRPr>
            </a:lvl3pPr>
            <a:lvl4pPr>
              <a:buFont typeface="Symbol" pitchFamily="2" charset="2"/>
              <a:buChar char="-"/>
              <a:defRPr/>
            </a:lvl4pPr>
            <a:lvl5pPr>
              <a:buFont typeface="Symbol" pitchFamily="2" charset="2"/>
              <a:buChar char="-"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2"/>
            <a:endParaRPr lang="de-DE" dirty="0"/>
          </a:p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2"/>
            <a:endParaRPr lang="de-DE" dirty="0"/>
          </a:p>
        </p:txBody>
      </p:sp>
      <p:sp>
        <p:nvSpPr>
          <p:cNvPr id="12" name="Inhaltsplatzhalter 5">
            <a:extLst>
              <a:ext uri="{FF2B5EF4-FFF2-40B4-BE49-F238E27FC236}">
                <a16:creationId xmlns:a16="http://schemas.microsoft.com/office/drawing/2014/main" id="{1CCDEC05-9155-41D0-B4BE-2D1FDE98F27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13232" y="4341135"/>
            <a:ext cx="5562602" cy="21608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lIns="108000" tIns="108000"/>
          <a:lstStyle>
            <a:lvl1pPr marL="176213" indent="-176213">
              <a:buFont typeface="Arial" panose="020B0604020202020204" pitchFamily="34" charset="0"/>
              <a:buChar char="•"/>
              <a:defRPr sz="2200" b="0">
                <a:solidFill>
                  <a:schemeClr val="tx2"/>
                </a:solidFill>
              </a:defRPr>
            </a:lvl1pPr>
            <a:lvl2pPr marL="536575" indent="-179388">
              <a:buFont typeface="Arial" panose="020B0604020202020204" pitchFamily="34" charset="0"/>
              <a:buChar char="•"/>
              <a:defRPr sz="2200" b="0">
                <a:solidFill>
                  <a:schemeClr val="tx2"/>
                </a:solidFill>
              </a:defRPr>
            </a:lvl2pPr>
            <a:lvl3pPr marL="896938" indent="-179388">
              <a:buFont typeface="Arial" panose="020B0604020202020204" pitchFamily="34" charset="0"/>
              <a:buChar char="•"/>
              <a:defRPr sz="2200" b="0">
                <a:solidFill>
                  <a:schemeClr val="tx2"/>
                </a:solidFill>
              </a:defRPr>
            </a:lvl3pPr>
            <a:lvl4pPr>
              <a:buFont typeface="Symbol" pitchFamily="2" charset="2"/>
              <a:buChar char="-"/>
              <a:defRPr/>
            </a:lvl4pPr>
            <a:lvl5pPr>
              <a:buFont typeface="Symbol" pitchFamily="2" charset="2"/>
              <a:buChar char="-"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2"/>
            <a:endParaRPr lang="de-DE" dirty="0"/>
          </a:p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2"/>
            <a:endParaRPr lang="de-DE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7890A9C-699A-44ED-9941-E00D4B5E87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13232" y="908793"/>
            <a:ext cx="5562602" cy="45460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lIns="10800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400" b="1"/>
            </a:lvl2pPr>
            <a:lvl3pPr marL="914400" indent="0">
              <a:buNone/>
              <a:defRPr sz="2400" b="1"/>
            </a:lvl3pPr>
            <a:lvl4pPr marL="1371600" indent="0">
              <a:buNone/>
              <a:defRPr sz="2400" b="1"/>
            </a:lvl4pPr>
            <a:lvl5pPr marL="1828800" indent="0">
              <a:buNone/>
              <a:defRPr sz="2400" b="1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02AECE2-11F7-4021-980D-3304BF4BB2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13232" y="3886532"/>
            <a:ext cx="5562602" cy="45460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lIns="10800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400" b="1"/>
            </a:lvl2pPr>
            <a:lvl3pPr marL="914400" indent="0">
              <a:buNone/>
              <a:defRPr sz="2400" b="1"/>
            </a:lvl3pPr>
            <a:lvl4pPr marL="1371600" indent="0">
              <a:buNone/>
              <a:defRPr sz="2400" b="1"/>
            </a:lvl4pPr>
            <a:lvl5pPr marL="1828800" indent="0">
              <a:buNone/>
              <a:defRPr sz="2400" b="1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9999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_Bild-Textfolie_var1" preserve="1">
  <p:cSld name="Outlin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B6F944ED-5746-4245-B17E-816958627A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040" y="-11812"/>
            <a:ext cx="11127150" cy="920604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dirty="0"/>
              <a:t>Title </a:t>
            </a:r>
            <a:r>
              <a:rPr lang="de-DE" dirty="0" err="1"/>
              <a:t>of</a:t>
            </a:r>
            <a:r>
              <a:rPr lang="de-DE" dirty="0"/>
              <a:t> Slide 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B67A72C-9C03-45CC-902A-A9936ADF12AF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1581277" y="2030145"/>
            <a:ext cx="10124948" cy="8023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lIns="180000" tIns="36000" bIns="36000" anchor="ctr"/>
          <a:lstStyle>
            <a:lvl1pPr marL="0" indent="0">
              <a:buFont typeface="Arial" panose="020B0604020202020204" pitchFamily="34" charset="0"/>
              <a:buNone/>
              <a:defRPr sz="2200" b="0">
                <a:solidFill>
                  <a:schemeClr val="tx2"/>
                </a:solidFill>
              </a:defRPr>
            </a:lvl1pPr>
            <a:lvl2pPr marL="536575" indent="-179388">
              <a:buFont typeface="Arial" panose="020B0604020202020204" pitchFamily="34" charset="0"/>
              <a:buChar char="•"/>
              <a:defRPr sz="2200" b="0">
                <a:solidFill>
                  <a:schemeClr val="tx2"/>
                </a:solidFill>
              </a:defRPr>
            </a:lvl2pPr>
            <a:lvl3pPr marL="717550" indent="0">
              <a:buFont typeface="Arial" panose="020B0604020202020204" pitchFamily="34" charset="0"/>
              <a:buNone/>
              <a:defRPr sz="2200" b="0">
                <a:solidFill>
                  <a:schemeClr val="tx2"/>
                </a:solidFill>
              </a:defRPr>
            </a:lvl3pPr>
            <a:lvl4pPr>
              <a:buFont typeface="Symbol" pitchFamily="2" charset="2"/>
              <a:buChar char="-"/>
              <a:defRPr/>
            </a:lvl4pPr>
            <a:lvl5pPr>
              <a:buFont typeface="Symbol" pitchFamily="2" charset="2"/>
              <a:buChar char="-"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FE547612-D3BD-4252-868B-B78CE3F426C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581150" y="3369585"/>
            <a:ext cx="10124948" cy="8023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lIns="180000" tIns="36000" bIns="36000" anchor="ctr"/>
          <a:lstStyle>
            <a:lvl1pPr marL="0" indent="0">
              <a:buFont typeface="Arial" panose="020B0604020202020204" pitchFamily="34" charset="0"/>
              <a:buNone/>
              <a:defRPr sz="2200" b="0">
                <a:solidFill>
                  <a:schemeClr val="tx2"/>
                </a:solidFill>
              </a:defRPr>
            </a:lvl1pPr>
            <a:lvl2pPr marL="536575" indent="-179388">
              <a:buFont typeface="Arial" panose="020B0604020202020204" pitchFamily="34" charset="0"/>
              <a:buChar char="•"/>
              <a:defRPr sz="2200" b="0">
                <a:solidFill>
                  <a:schemeClr val="tx2"/>
                </a:solidFill>
              </a:defRPr>
            </a:lvl2pPr>
            <a:lvl3pPr marL="717550" indent="0">
              <a:buFont typeface="Arial" panose="020B0604020202020204" pitchFamily="34" charset="0"/>
              <a:buNone/>
              <a:defRPr sz="2200" b="0">
                <a:solidFill>
                  <a:schemeClr val="tx2"/>
                </a:solidFill>
              </a:defRPr>
            </a:lvl3pPr>
            <a:lvl4pPr>
              <a:buFont typeface="Symbol" pitchFamily="2" charset="2"/>
              <a:buChar char="-"/>
              <a:defRPr/>
            </a:lvl4pPr>
            <a:lvl5pPr>
              <a:buFont typeface="Symbol" pitchFamily="2" charset="2"/>
              <a:buChar char="-"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8A7614E-1DE3-4722-817A-C139222564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5912" y="2030145"/>
            <a:ext cx="1265238" cy="80236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lIns="108000" rIns="108000"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400" b="1"/>
            </a:lvl2pPr>
            <a:lvl3pPr marL="914400" indent="0">
              <a:buNone/>
              <a:defRPr sz="2400" b="1"/>
            </a:lvl3pPr>
            <a:lvl4pPr marL="1371600" indent="0">
              <a:buNone/>
              <a:defRPr sz="2400" b="1"/>
            </a:lvl4pPr>
            <a:lvl5pPr marL="1828800" indent="0">
              <a:buNone/>
              <a:defRPr sz="2400" b="1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81FC36E-2A59-4CF7-A364-8CD0D0D14A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5912" y="3369584"/>
            <a:ext cx="1265238" cy="80236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lIns="108000" rIns="108000"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400" b="1"/>
            </a:lvl2pPr>
            <a:lvl3pPr marL="914400" indent="0">
              <a:buNone/>
              <a:defRPr sz="2400" b="1"/>
            </a:lvl3pPr>
            <a:lvl4pPr marL="1371600" indent="0">
              <a:buNone/>
              <a:defRPr sz="2400" b="1"/>
            </a:lvl4pPr>
            <a:lvl5pPr marL="1828800" indent="0">
              <a:buNone/>
              <a:defRPr sz="2400" b="1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Inhaltsplatzhalter 5">
            <a:extLst>
              <a:ext uri="{FF2B5EF4-FFF2-40B4-BE49-F238E27FC236}">
                <a16:creationId xmlns:a16="http://schemas.microsoft.com/office/drawing/2014/main" id="{7C4BB637-3C9A-4F5E-8CD2-7CE59E13CF2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81150" y="4709023"/>
            <a:ext cx="10124948" cy="8023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lIns="180000" tIns="36000" bIns="36000" anchor="ctr"/>
          <a:lstStyle>
            <a:lvl1pPr marL="0" indent="0">
              <a:buFont typeface="Arial" panose="020B0604020202020204" pitchFamily="34" charset="0"/>
              <a:buNone/>
              <a:defRPr sz="2200" b="0">
                <a:solidFill>
                  <a:schemeClr val="tx2"/>
                </a:solidFill>
              </a:defRPr>
            </a:lvl1pPr>
            <a:lvl2pPr marL="536575" indent="-179388">
              <a:buFont typeface="Arial" panose="020B0604020202020204" pitchFamily="34" charset="0"/>
              <a:buChar char="•"/>
              <a:defRPr sz="2200" b="0">
                <a:solidFill>
                  <a:schemeClr val="tx2"/>
                </a:solidFill>
              </a:defRPr>
            </a:lvl2pPr>
            <a:lvl3pPr marL="717550" indent="0">
              <a:buFont typeface="Arial" panose="020B0604020202020204" pitchFamily="34" charset="0"/>
              <a:buNone/>
              <a:defRPr sz="2200" b="0">
                <a:solidFill>
                  <a:schemeClr val="tx2"/>
                </a:solidFill>
              </a:defRPr>
            </a:lvl3pPr>
            <a:lvl4pPr>
              <a:buFont typeface="Symbol" pitchFamily="2" charset="2"/>
              <a:buChar char="-"/>
              <a:defRPr/>
            </a:lvl4pPr>
            <a:lvl5pPr>
              <a:buFont typeface="Symbol" pitchFamily="2" charset="2"/>
              <a:buChar char="-"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8EA073C-7250-45DC-8524-30734BB49C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5912" y="4709022"/>
            <a:ext cx="1265238" cy="80236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lIns="108000" rIns="108000"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400" b="1"/>
            </a:lvl2pPr>
            <a:lvl3pPr marL="914400" indent="0">
              <a:buNone/>
              <a:defRPr sz="2400" b="1"/>
            </a:lvl3pPr>
            <a:lvl4pPr marL="1371600" indent="0">
              <a:buNone/>
              <a:defRPr sz="2400" b="1"/>
            </a:lvl4pPr>
            <a:lvl5pPr marL="1828800" indent="0">
              <a:buNone/>
              <a:defRPr sz="2400" b="1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9056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D96EA4AB-38EB-4D50-8FAA-38A44BCB5B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0"/>
            <a:ext cx="11479575" cy="900000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dirty="0"/>
              <a:t>Title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B433865-19C5-4F17-9DFF-86FCB5C53402}"/>
              </a:ext>
            </a:extLst>
          </p:cNvPr>
          <p:cNvSpPr/>
          <p:nvPr/>
        </p:nvSpPr>
        <p:spPr>
          <a:xfrm flipH="1" flipV="1">
            <a:off x="0" y="908050"/>
            <a:ext cx="12192000" cy="504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3F67C187-142A-4CB6-9832-D06E42D6A7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2912" y="1231284"/>
            <a:ext cx="11306176" cy="4455413"/>
          </a:xfrm>
          <a:prstGeom prst="rect">
            <a:avLst/>
          </a:prstGeom>
        </p:spPr>
        <p:txBody>
          <a:bodyPr lIns="90000"/>
          <a:lstStyle>
            <a:lvl1pPr>
              <a:buFont typeface="Systemschrift Normal"/>
              <a:buChar char="›"/>
              <a:defRPr sz="3000" b="0"/>
            </a:lvl1pPr>
            <a:lvl2pPr>
              <a:buFont typeface="Systemschrift Normal"/>
              <a:buChar char="›"/>
              <a:defRPr sz="3000" b="0"/>
            </a:lvl2pPr>
            <a:lvl3pPr>
              <a:buFont typeface="Systemschrift Normal"/>
              <a:buChar char="›"/>
              <a:defRPr sz="3000" b="0"/>
            </a:lvl3pPr>
            <a:lvl4pPr>
              <a:buFont typeface="Symbol" pitchFamily="2" charset="2"/>
              <a:buChar char="-"/>
              <a:defRPr/>
            </a:lvl4pPr>
            <a:lvl5pPr>
              <a:buFont typeface="Symbol" pitchFamily="2" charset="2"/>
              <a:buChar char="-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BCFE6D-6007-4F85-9B63-D23CC5530F64}"/>
              </a:ext>
            </a:extLst>
          </p:cNvPr>
          <p:cNvSpPr/>
          <p:nvPr/>
        </p:nvSpPr>
        <p:spPr>
          <a:xfrm>
            <a:off x="11314632" y="0"/>
            <a:ext cx="877368" cy="487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8D5FCA-DE7A-4273-A8C1-0E22698B9E94}"/>
              </a:ext>
            </a:extLst>
          </p:cNvPr>
          <p:cNvSpPr/>
          <p:nvPr/>
        </p:nvSpPr>
        <p:spPr>
          <a:xfrm>
            <a:off x="9115425" y="0"/>
            <a:ext cx="3076575" cy="847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02722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7007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1" r:id="rId2"/>
    <p:sldLayoutId id="2147483673" r:id="rId3"/>
    <p:sldLayoutId id="2147483676" r:id="rId4"/>
    <p:sldLayoutId id="2147483680" r:id="rId5"/>
    <p:sldLayoutId id="2147483681" r:id="rId6"/>
    <p:sldLayoutId id="2147483682" r:id="rId7"/>
    <p:sldLayoutId id="2147483683" r:id="rId8"/>
    <p:sldLayoutId id="2147483679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>
          <p15:clr>
            <a:srgbClr val="F26B43"/>
          </p15:clr>
        </p15:guide>
        <p15:guide id="2" pos="279">
          <p15:clr>
            <a:srgbClr val="F26B43"/>
          </p15:clr>
        </p15:guide>
        <p15:guide id="3" pos="7401">
          <p15:clr>
            <a:srgbClr val="F26B43"/>
          </p15:clr>
        </p15:guide>
        <p15:guide id="4" orient="horz" pos="37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jclepro.2023.137017" TargetMode="Externa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https://flodym.readthedocs.io/" TargetMode="External"/><Relationship Id="rId7" Type="http://schemas.openxmlformats.org/officeDocument/2006/relationships/hyperlink" Target="https://github.com/wupperinst/transience-eu-mfa" TargetMode="External"/><Relationship Id="rId2" Type="http://schemas.openxmlformats.org/officeDocument/2006/relationships/hyperlink" Target="https://github.com/pik-piam/flodym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pik-piam/remind-mfa" TargetMode="External"/><Relationship Id="rId5" Type="http://schemas.openxmlformats.org/officeDocument/2006/relationships/hyperlink" Target="https://joss.theoj.org/papers/92b6faa2d82b8694f4ad5d394053ef32" TargetMode="External"/><Relationship Id="rId4" Type="http://schemas.openxmlformats.org/officeDocument/2006/relationships/hyperlink" Target="https://github.com/jakobbd/flodym_course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jp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0" Type="http://schemas.openxmlformats.org/officeDocument/2006/relationships/hyperlink" Target="https://github.com/pik-piam/flodym" TargetMode="External"/><Relationship Id="rId4" Type="http://schemas.openxmlformats.org/officeDocument/2006/relationships/image" Target="../media/image36.jpg"/><Relationship Id="rId9" Type="http://schemas.openxmlformats.org/officeDocument/2006/relationships/image" Target="../media/image41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94BAD-027E-488B-A5E0-0E179C4C8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flodym</a:t>
            </a:r>
            <a:r>
              <a:rPr lang="en-US" dirty="0"/>
              <a:t>: A library for dynamic material flow analysis</a:t>
            </a:r>
            <a:br>
              <a:rPr lang="en-US" dirty="0"/>
            </a:b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377C7D-54FC-477B-9197-03F14C69512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err="1"/>
              <a:t>Brightcon</a:t>
            </a:r>
            <a:r>
              <a:rPr lang="en-US"/>
              <a:t> 2025</a:t>
            </a:r>
            <a:endParaRPr lang="en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E5B87-EC97-4F06-8249-F35FBDE87F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Jakob Dürrwächter</a:t>
            </a:r>
            <a:br>
              <a:rPr lang="en-US" dirty="0"/>
            </a:br>
            <a:r>
              <a:rPr lang="en-US" i="1" dirty="0"/>
              <a:t>With: Bennet </a:t>
            </a:r>
            <a:r>
              <a:rPr lang="en-US" i="1" dirty="0" err="1"/>
              <a:t>Weiß</a:t>
            </a:r>
            <a:r>
              <a:rPr lang="en-US" i="1" dirty="0"/>
              <a:t>, Merlin </a:t>
            </a:r>
            <a:r>
              <a:rPr lang="en-US" i="1" dirty="0" err="1"/>
              <a:t>Hosak</a:t>
            </a:r>
            <a:r>
              <a:rPr lang="en-US" i="1" dirty="0"/>
              <a:t>, </a:t>
            </a:r>
            <a:r>
              <a:rPr lang="en-US" i="1" dirty="0" err="1"/>
              <a:t>Falko</a:t>
            </a:r>
            <a:r>
              <a:rPr lang="en-US" i="1" dirty="0"/>
              <a:t> </a:t>
            </a:r>
            <a:r>
              <a:rPr lang="en-US" i="1" dirty="0" err="1"/>
              <a:t>Ueckerdt</a:t>
            </a:r>
            <a:endParaRPr lang="en-DE" i="1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75201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835880-7D0B-45B3-9095-50D0E629FD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16039" y="5118500"/>
            <a:ext cx="11349780" cy="1472965"/>
          </a:xfrm>
        </p:spPr>
        <p:txBody>
          <a:bodyPr/>
          <a:lstStyle/>
          <a:p>
            <a:r>
              <a:rPr lang="en-US" dirty="0" err="1"/>
              <a:t>FlodymArrays</a:t>
            </a:r>
            <a:r>
              <a:rPr lang="en-US" dirty="0"/>
              <a:t> are used</a:t>
            </a:r>
          </a:p>
          <a:p>
            <a:pPr lvl="1"/>
            <a:r>
              <a:rPr lang="en-US" dirty="0"/>
              <a:t>As </a:t>
            </a:r>
            <a:r>
              <a:rPr lang="en-US" b="1" dirty="0"/>
              <a:t>Flows</a:t>
            </a:r>
          </a:p>
          <a:p>
            <a:pPr lvl="1"/>
            <a:r>
              <a:rPr lang="en-US" dirty="0"/>
              <a:t>As </a:t>
            </a:r>
            <a:r>
              <a:rPr lang="en-US" b="1" dirty="0"/>
              <a:t>Parameters</a:t>
            </a:r>
          </a:p>
          <a:p>
            <a:pPr lvl="1"/>
            <a:r>
              <a:rPr lang="en-US" dirty="0"/>
              <a:t>In </a:t>
            </a:r>
            <a:r>
              <a:rPr lang="en-US" b="1" dirty="0"/>
              <a:t>Stock Models </a:t>
            </a:r>
            <a:r>
              <a:rPr lang="en-US" dirty="0"/>
              <a:t>(inflow, outflow, stock)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44B480-9CDF-4F67-852B-C68A8EED6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Management: </a:t>
            </a:r>
            <a:r>
              <a:rPr lang="en-US" dirty="0" err="1"/>
              <a:t>FlodymArrays</a:t>
            </a:r>
            <a:endParaRPr lang="en-D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23EE773-532D-4789-ACD4-305F847707A0}"/>
              </a:ext>
            </a:extLst>
          </p:cNvPr>
          <p:cNvGrpSpPr/>
          <p:nvPr/>
        </p:nvGrpSpPr>
        <p:grpSpPr>
          <a:xfrm>
            <a:off x="1819229" y="964778"/>
            <a:ext cx="8553541" cy="3915135"/>
            <a:chOff x="2406316" y="1534434"/>
            <a:chExt cx="7113069" cy="320902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C5630DD-8739-4FA7-BE4E-290257E125F1}"/>
                </a:ext>
              </a:extLst>
            </p:cNvPr>
            <p:cNvSpPr/>
            <p:nvPr/>
          </p:nvSpPr>
          <p:spPr>
            <a:xfrm>
              <a:off x="2406316" y="1534434"/>
              <a:ext cx="7113069" cy="320902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dirty="0" err="1">
                  <a:solidFill>
                    <a:schemeClr val="tx2"/>
                  </a:solidFill>
                  <a:latin typeface="Cascadia Mono SemiBold" panose="020B0609020000020004" pitchFamily="49" charset="0"/>
                  <a:ea typeface="Cascadia Mono SemiBold" panose="020B0609020000020004" pitchFamily="49" charset="0"/>
                  <a:cs typeface="Cascadia Mono SemiBold" panose="020B0609020000020004" pitchFamily="49" charset="0"/>
                </a:rPr>
                <a:t>FlodymArray</a:t>
              </a:r>
              <a:endParaRPr lang="en-DE" sz="2000" dirty="0">
                <a:solidFill>
                  <a:schemeClr val="tx2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74A7077-AE97-4A27-9A30-267CC76049D6}"/>
                </a:ext>
              </a:extLst>
            </p:cNvPr>
            <p:cNvSpPr/>
            <p:nvPr/>
          </p:nvSpPr>
          <p:spPr>
            <a:xfrm>
              <a:off x="2543299" y="1997385"/>
              <a:ext cx="3912372" cy="25907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dirty="0">
                  <a:solidFill>
                    <a:schemeClr val="tx2"/>
                  </a:solidFill>
                  <a:latin typeface="Cascadia Mono SemiBold" panose="020B0609020000020004" pitchFamily="49" charset="0"/>
                  <a:ea typeface="Cascadia Mono SemiBold" panose="020B0609020000020004" pitchFamily="49" charset="0"/>
                  <a:cs typeface="Cascadia Mono SemiBold" panose="020B0609020000020004" pitchFamily="49" charset="0"/>
                </a:rPr>
                <a:t>dims: </a:t>
              </a:r>
              <a:r>
                <a:rPr lang="en-US" sz="2000" dirty="0" err="1">
                  <a:solidFill>
                    <a:schemeClr val="tx2"/>
                  </a:solidFill>
                  <a:latin typeface="Cascadia Mono SemiBold" panose="020B0609020000020004" pitchFamily="49" charset="0"/>
                  <a:ea typeface="Cascadia Mono SemiBold" panose="020B0609020000020004" pitchFamily="49" charset="0"/>
                  <a:cs typeface="Cascadia Mono SemiBold" panose="020B0609020000020004" pitchFamily="49" charset="0"/>
                </a:rPr>
                <a:t>DimensionSet</a:t>
              </a:r>
              <a:endParaRPr lang="en-DE" sz="2000" dirty="0">
                <a:solidFill>
                  <a:schemeClr val="tx2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F3146A5-94D9-4F31-AFA5-3B9DACB2BAA3}"/>
                </a:ext>
              </a:extLst>
            </p:cNvPr>
            <p:cNvSpPr/>
            <p:nvPr/>
          </p:nvSpPr>
          <p:spPr>
            <a:xfrm>
              <a:off x="6726294" y="1997385"/>
              <a:ext cx="2651316" cy="25907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dirty="0">
                  <a:solidFill>
                    <a:schemeClr val="tx2"/>
                  </a:solidFill>
                  <a:latin typeface="Cascadia Mono SemiBold" panose="020B0609020000020004" pitchFamily="49" charset="0"/>
                  <a:ea typeface="Cascadia Mono SemiBold" panose="020B0609020000020004" pitchFamily="49" charset="0"/>
                  <a:cs typeface="Cascadia Mono SemiBold" panose="020B0609020000020004" pitchFamily="49" charset="0"/>
                </a:rPr>
                <a:t>values: </a:t>
              </a:r>
              <a:r>
                <a:rPr lang="en-US" sz="2000" dirty="0" err="1">
                  <a:solidFill>
                    <a:schemeClr val="tx2"/>
                  </a:solidFill>
                  <a:latin typeface="Cascadia Mono SemiBold" panose="020B0609020000020004" pitchFamily="49" charset="0"/>
                  <a:ea typeface="Cascadia Mono SemiBold" panose="020B0609020000020004" pitchFamily="49" charset="0"/>
                  <a:cs typeface="Cascadia Mono SemiBold" panose="020B0609020000020004" pitchFamily="49" charset="0"/>
                </a:rPr>
                <a:t>np.ndarray</a:t>
              </a:r>
              <a:endParaRPr lang="en-DE" sz="2000" dirty="0">
                <a:solidFill>
                  <a:schemeClr val="tx2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694694-930B-46D1-8568-6819BE300AA0}"/>
                </a:ext>
              </a:extLst>
            </p:cNvPr>
            <p:cNvSpPr/>
            <p:nvPr/>
          </p:nvSpPr>
          <p:spPr>
            <a:xfrm>
              <a:off x="2695698" y="2569523"/>
              <a:ext cx="1107057" cy="176184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scadia Mono SemiBold" panose="020B0609020000020004" pitchFamily="49" charset="0"/>
                  <a:ea typeface="Cascadia Mono SemiBold" panose="020B0609020000020004" pitchFamily="49" charset="0"/>
                  <a:cs typeface="Cascadia Mono SemiBold" panose="020B0609020000020004" pitchFamily="49" charset="0"/>
                </a:rPr>
                <a:t>“t”</a:t>
              </a:r>
            </a:p>
            <a:p>
              <a:pPr algn="ctr"/>
              <a:r>
                <a:rPr lang="en-US" dirty="0">
                  <a:solidFill>
                    <a:schemeClr val="tx2"/>
                  </a:solidFill>
                  <a:latin typeface="Cascadia Mono SemiBold" panose="020B0609020000020004" pitchFamily="49" charset="0"/>
                  <a:ea typeface="Cascadia Mono SemiBold" panose="020B0609020000020004" pitchFamily="49" charset="0"/>
                  <a:cs typeface="Cascadia Mono SemiBold" panose="020B0609020000020004" pitchFamily="49" charset="0"/>
                </a:rPr>
                <a:t>“Time”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770491C-C55B-4A75-998B-5A29D663D972}"/>
                </a:ext>
              </a:extLst>
            </p:cNvPr>
            <p:cNvSpPr/>
            <p:nvPr/>
          </p:nvSpPr>
          <p:spPr>
            <a:xfrm>
              <a:off x="3935290" y="2569523"/>
              <a:ext cx="1107057" cy="176184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scadia Mono SemiBold" panose="020B0609020000020004" pitchFamily="49" charset="0"/>
                  <a:ea typeface="Cascadia Mono SemiBold" panose="020B0609020000020004" pitchFamily="49" charset="0"/>
                  <a:cs typeface="Cascadia Mono SemiBold" panose="020B0609020000020004" pitchFamily="49" charset="0"/>
                </a:rPr>
                <a:t>“r”</a:t>
              </a:r>
            </a:p>
            <a:p>
              <a:pPr algn="ctr"/>
              <a:r>
                <a:rPr lang="en-US" dirty="0">
                  <a:solidFill>
                    <a:schemeClr val="tx2"/>
                  </a:solidFill>
                  <a:latin typeface="Cascadia Mono SemiBold" panose="020B0609020000020004" pitchFamily="49" charset="0"/>
                  <a:ea typeface="Cascadia Mono SemiBold" panose="020B0609020000020004" pitchFamily="49" charset="0"/>
                  <a:cs typeface="Cascadia Mono SemiBold" panose="020B0609020000020004" pitchFamily="49" charset="0"/>
                </a:rPr>
                <a:t>“Region”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623F211-EDFF-4B59-B211-FE4E88934648}"/>
                </a:ext>
              </a:extLst>
            </p:cNvPr>
            <p:cNvSpPr/>
            <p:nvPr/>
          </p:nvSpPr>
          <p:spPr>
            <a:xfrm>
              <a:off x="2816733" y="3153169"/>
              <a:ext cx="864988" cy="100735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scadia Mono SemiBold" panose="020B0609020000020004" pitchFamily="49" charset="0"/>
                  <a:ea typeface="Cascadia Mono SemiBold" panose="020B0609020000020004" pitchFamily="49" charset="0"/>
                  <a:cs typeface="Cascadia Mono SemiBold" panose="020B0609020000020004" pitchFamily="49" charset="0"/>
                </a:rPr>
                <a:t>2020</a:t>
              </a:r>
            </a:p>
            <a:p>
              <a:pPr algn="ctr"/>
              <a:r>
                <a:rPr lang="en-US" dirty="0">
                  <a:solidFill>
                    <a:schemeClr val="tx2"/>
                  </a:solidFill>
                  <a:latin typeface="Cascadia Mono SemiBold" panose="020B0609020000020004" pitchFamily="49" charset="0"/>
                  <a:ea typeface="Cascadia Mono SemiBold" panose="020B0609020000020004" pitchFamily="49" charset="0"/>
                  <a:cs typeface="Cascadia Mono SemiBold" panose="020B0609020000020004" pitchFamily="49" charset="0"/>
                </a:rPr>
                <a:t>2030</a:t>
              </a:r>
            </a:p>
            <a:p>
              <a:pPr algn="ctr"/>
              <a:r>
                <a:rPr lang="en-US" dirty="0">
                  <a:solidFill>
                    <a:schemeClr val="tx2"/>
                  </a:solidFill>
                  <a:latin typeface="Cascadia Mono SemiBold" panose="020B0609020000020004" pitchFamily="49" charset="0"/>
                  <a:ea typeface="Cascadia Mono SemiBold" panose="020B0609020000020004" pitchFamily="49" charset="0"/>
                  <a:cs typeface="Cascadia Mono SemiBold" panose="020B0609020000020004" pitchFamily="49" charset="0"/>
                </a:rPr>
                <a:t>2040</a:t>
              </a:r>
            </a:p>
            <a:p>
              <a:pPr algn="ctr"/>
              <a:r>
                <a:rPr lang="en-US" dirty="0">
                  <a:solidFill>
                    <a:schemeClr val="tx2"/>
                  </a:solidFill>
                  <a:latin typeface="Cascadia Mono SemiBold" panose="020B0609020000020004" pitchFamily="49" charset="0"/>
                  <a:ea typeface="Cascadia Mono SemiBold" panose="020B0609020000020004" pitchFamily="49" charset="0"/>
                  <a:cs typeface="Cascadia Mono SemiBold" panose="020B0609020000020004" pitchFamily="49" charset="0"/>
                </a:rPr>
                <a:t>2050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E59826F-9942-40D3-92B0-A08680BABF37}"/>
                </a:ext>
              </a:extLst>
            </p:cNvPr>
            <p:cNvSpPr/>
            <p:nvPr/>
          </p:nvSpPr>
          <p:spPr>
            <a:xfrm>
              <a:off x="4056325" y="3153169"/>
              <a:ext cx="864988" cy="100735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scadia Mono SemiBold" panose="020B0609020000020004" pitchFamily="49" charset="0"/>
                  <a:ea typeface="Cascadia Mono SemiBold" panose="020B0609020000020004" pitchFamily="49" charset="0"/>
                  <a:cs typeface="Cascadia Mono SemiBold" panose="020B0609020000020004" pitchFamily="49" charset="0"/>
                </a:rPr>
                <a:t>“EUR”</a:t>
              </a:r>
            </a:p>
            <a:p>
              <a:pPr algn="ctr"/>
              <a:r>
                <a:rPr lang="en-US" dirty="0">
                  <a:solidFill>
                    <a:schemeClr val="tx2"/>
                  </a:solidFill>
                  <a:latin typeface="Cascadia Mono SemiBold" panose="020B0609020000020004" pitchFamily="49" charset="0"/>
                  <a:ea typeface="Cascadia Mono SemiBold" panose="020B0609020000020004" pitchFamily="49" charset="0"/>
                  <a:cs typeface="Cascadia Mono SemiBold" panose="020B0609020000020004" pitchFamily="49" charset="0"/>
                </a:rPr>
                <a:t>“USA”</a:t>
              </a:r>
            </a:p>
            <a:p>
              <a:pPr algn="ctr"/>
              <a:r>
                <a:rPr lang="en-US" dirty="0">
                  <a:solidFill>
                    <a:schemeClr val="tx2"/>
                  </a:solidFill>
                  <a:latin typeface="Cascadia Mono SemiBold" panose="020B0609020000020004" pitchFamily="49" charset="0"/>
                  <a:ea typeface="Cascadia Mono SemiBold" panose="020B0609020000020004" pitchFamily="49" charset="0"/>
                  <a:cs typeface="Cascadia Mono SemiBold" panose="020B0609020000020004" pitchFamily="49" charset="0"/>
                </a:rPr>
                <a:t>“CHA”</a:t>
              </a:r>
            </a:p>
            <a:p>
              <a:pPr algn="ctr"/>
              <a:endParaRPr lang="en-US" dirty="0">
                <a:solidFill>
                  <a:schemeClr val="tx2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525BD88-C5B0-4E97-8AAF-19E3E156B947}"/>
                </a:ext>
              </a:extLst>
            </p:cNvPr>
            <p:cNvGrpSpPr/>
            <p:nvPr/>
          </p:nvGrpSpPr>
          <p:grpSpPr>
            <a:xfrm>
              <a:off x="7004951" y="2444262"/>
              <a:ext cx="2094002" cy="2077042"/>
              <a:chOff x="8445260" y="2274933"/>
              <a:chExt cx="1828800" cy="1813988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3855045-FB9C-4373-89A6-046217724B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1787" t="15246" b="11288"/>
              <a:stretch/>
            </p:blipFill>
            <p:spPr>
              <a:xfrm>
                <a:off x="8730094" y="2274933"/>
                <a:ext cx="1204661" cy="1752234"/>
              </a:xfrm>
              <a:prstGeom prst="rect">
                <a:avLst/>
              </a:prstGeom>
            </p:spPr>
          </p:pic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3CBE15B0-A544-41C3-AB31-8E4D3764C004}"/>
                  </a:ext>
                </a:extLst>
              </p:cNvPr>
              <p:cNvSpPr/>
              <p:nvPr/>
            </p:nvSpPr>
            <p:spPr>
              <a:xfrm>
                <a:off x="8445260" y="3528204"/>
                <a:ext cx="1828800" cy="560717"/>
              </a:xfrm>
              <a:custGeom>
                <a:avLst/>
                <a:gdLst>
                  <a:gd name="connsiteX0" fmla="*/ 86265 w 1828800"/>
                  <a:gd name="connsiteY0" fmla="*/ 0 h 560717"/>
                  <a:gd name="connsiteX1" fmla="*/ 1009291 w 1828800"/>
                  <a:gd name="connsiteY1" fmla="*/ 526211 h 560717"/>
                  <a:gd name="connsiteX2" fmla="*/ 1630393 w 1828800"/>
                  <a:gd name="connsiteY2" fmla="*/ 163902 h 560717"/>
                  <a:gd name="connsiteX3" fmla="*/ 1828800 w 1828800"/>
                  <a:gd name="connsiteY3" fmla="*/ 560717 h 560717"/>
                  <a:gd name="connsiteX4" fmla="*/ 0 w 1828800"/>
                  <a:gd name="connsiteY4" fmla="*/ 552090 h 560717"/>
                  <a:gd name="connsiteX5" fmla="*/ 86265 w 1828800"/>
                  <a:gd name="connsiteY5" fmla="*/ 0 h 56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28800" h="560717">
                    <a:moveTo>
                      <a:pt x="86265" y="0"/>
                    </a:moveTo>
                    <a:lnTo>
                      <a:pt x="1009291" y="526211"/>
                    </a:lnTo>
                    <a:lnTo>
                      <a:pt x="1630393" y="163902"/>
                    </a:lnTo>
                    <a:lnTo>
                      <a:pt x="1828800" y="560717"/>
                    </a:lnTo>
                    <a:lnTo>
                      <a:pt x="0" y="552090"/>
                    </a:lnTo>
                    <a:lnTo>
                      <a:pt x="86265" y="0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2400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57573C1-869E-4D95-857A-3C5A58FAE39E}"/>
                </a:ext>
              </a:extLst>
            </p:cNvPr>
            <p:cNvSpPr/>
            <p:nvPr/>
          </p:nvSpPr>
          <p:spPr>
            <a:xfrm>
              <a:off x="5182718" y="2569523"/>
              <a:ext cx="1107057" cy="176184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scadia Mono SemiBold" panose="020B0609020000020004" pitchFamily="49" charset="0"/>
                  <a:ea typeface="Cascadia Mono SemiBold" panose="020B0609020000020004" pitchFamily="49" charset="0"/>
                  <a:cs typeface="Cascadia Mono SemiBold" panose="020B0609020000020004" pitchFamily="49" charset="0"/>
                </a:rPr>
                <a:t>“p”</a:t>
              </a:r>
            </a:p>
            <a:p>
              <a:pPr algn="ctr"/>
              <a:r>
                <a:rPr lang="en-US" dirty="0">
                  <a:solidFill>
                    <a:schemeClr val="tx2"/>
                  </a:solidFill>
                  <a:latin typeface="Cascadia Mono SemiBold" panose="020B0609020000020004" pitchFamily="49" charset="0"/>
                  <a:ea typeface="Cascadia Mono SemiBold" panose="020B0609020000020004" pitchFamily="49" charset="0"/>
                  <a:cs typeface="Cascadia Mono SemiBold" panose="020B0609020000020004" pitchFamily="49" charset="0"/>
                </a:rPr>
                <a:t>“Product”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AB2D803-AD12-4FE5-A29D-D9925D786A50}"/>
                </a:ext>
              </a:extLst>
            </p:cNvPr>
            <p:cNvSpPr/>
            <p:nvPr/>
          </p:nvSpPr>
          <p:spPr>
            <a:xfrm>
              <a:off x="5303753" y="3153169"/>
              <a:ext cx="864988" cy="100735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scadia Mono SemiBold" panose="020B0609020000020004" pitchFamily="49" charset="0"/>
                  <a:ea typeface="Cascadia Mono SemiBold" panose="020B0609020000020004" pitchFamily="49" charset="0"/>
                  <a:cs typeface="Cascadia Mono SemiBold" panose="020B0609020000020004" pitchFamily="49" charset="0"/>
                </a:rPr>
                <a:t>“</a:t>
              </a:r>
              <a:r>
                <a:rPr lang="en-US" dirty="0" err="1">
                  <a:solidFill>
                    <a:schemeClr val="tx2"/>
                  </a:solidFill>
                  <a:latin typeface="Cascadia Mono SemiBold" panose="020B0609020000020004" pitchFamily="49" charset="0"/>
                  <a:ea typeface="Cascadia Mono SemiBold" panose="020B0609020000020004" pitchFamily="49" charset="0"/>
                  <a:cs typeface="Cascadia Mono SemiBold" panose="020B0609020000020004" pitchFamily="49" charset="0"/>
                </a:rPr>
                <a:t>Vcl</a:t>
              </a:r>
              <a:r>
                <a:rPr lang="en-US" dirty="0">
                  <a:solidFill>
                    <a:schemeClr val="tx2"/>
                  </a:solidFill>
                  <a:latin typeface="Cascadia Mono SemiBold" panose="020B0609020000020004" pitchFamily="49" charset="0"/>
                  <a:ea typeface="Cascadia Mono SemiBold" panose="020B0609020000020004" pitchFamily="49" charset="0"/>
                  <a:cs typeface="Cascadia Mono SemiBold" panose="020B0609020000020004" pitchFamily="49" charset="0"/>
                </a:rPr>
                <a:t>”</a:t>
              </a:r>
            </a:p>
            <a:p>
              <a:pPr algn="ctr"/>
              <a:r>
                <a:rPr lang="en-US" dirty="0">
                  <a:solidFill>
                    <a:schemeClr val="tx2"/>
                  </a:solidFill>
                  <a:latin typeface="Cascadia Mono SemiBold" panose="020B0609020000020004" pitchFamily="49" charset="0"/>
                  <a:ea typeface="Cascadia Mono SemiBold" panose="020B0609020000020004" pitchFamily="49" charset="0"/>
                  <a:cs typeface="Cascadia Mono SemiBold" panose="020B0609020000020004" pitchFamily="49" charset="0"/>
                </a:rPr>
                <a:t>“</a:t>
              </a:r>
              <a:r>
                <a:rPr lang="en-US" dirty="0" err="1">
                  <a:solidFill>
                    <a:schemeClr val="tx2"/>
                  </a:solidFill>
                  <a:latin typeface="Cascadia Mono SemiBold" panose="020B0609020000020004" pitchFamily="49" charset="0"/>
                  <a:ea typeface="Cascadia Mono SemiBold" panose="020B0609020000020004" pitchFamily="49" charset="0"/>
                  <a:cs typeface="Cascadia Mono SemiBold" panose="020B0609020000020004" pitchFamily="49" charset="0"/>
                </a:rPr>
                <a:t>Bld</a:t>
              </a:r>
              <a:r>
                <a:rPr lang="en-US" dirty="0">
                  <a:solidFill>
                    <a:schemeClr val="tx2"/>
                  </a:solidFill>
                  <a:latin typeface="Cascadia Mono SemiBold" panose="020B0609020000020004" pitchFamily="49" charset="0"/>
                  <a:ea typeface="Cascadia Mono SemiBold" panose="020B0609020000020004" pitchFamily="49" charset="0"/>
                  <a:cs typeface="Cascadia Mono SemiBold" panose="020B0609020000020004" pitchFamily="49" charset="0"/>
                </a:rPr>
                <a:t>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9874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D2009A-452D-4E52-BC92-B313876A6F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16039" y="800101"/>
            <a:ext cx="11720629" cy="344229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Multiplication: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Addition: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6DD979-DAD4-477A-BDC3-EAA77E9DD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operations</a:t>
            </a:r>
            <a:endParaRPr lang="en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05BE43-2ABE-4408-BF34-DA5D9EB9ED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98740" y="1239716"/>
            <a:ext cx="6723017" cy="375482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 sz="1800" dirty="0" err="1"/>
              <a:t>numpy</a:t>
            </a:r>
            <a:endParaRPr lang="en-DE" sz="18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877D52-1A0C-43E2-A786-8BD67E14CF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4749" y="1239716"/>
            <a:ext cx="4540331" cy="375482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 sz="1800" dirty="0" err="1"/>
              <a:t>flodym</a:t>
            </a:r>
            <a:endParaRPr lang="en-DE" sz="18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35502F6-8828-4261-B512-2850824B9B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98740" y="2565865"/>
            <a:ext cx="6723017" cy="375482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 sz="1800" dirty="0" err="1"/>
              <a:t>numpy</a:t>
            </a:r>
            <a:endParaRPr lang="en-DE" sz="1800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A06E9D7-7763-4A75-B3A9-888CEDB0190D}"/>
              </a:ext>
            </a:extLst>
          </p:cNvPr>
          <p:cNvSpPr txBox="1">
            <a:spLocks/>
          </p:cNvSpPr>
          <p:nvPr/>
        </p:nvSpPr>
        <p:spPr>
          <a:xfrm>
            <a:off x="454749" y="2565865"/>
            <a:ext cx="4540331" cy="37548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lIns="10800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flodym</a:t>
            </a:r>
            <a:endParaRPr lang="en-DE" sz="1800" dirty="0"/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6C2E7C37-3CBE-41E8-8654-AAE895675464}"/>
              </a:ext>
            </a:extLst>
          </p:cNvPr>
          <p:cNvSpPr txBox="1">
            <a:spLocks/>
          </p:cNvSpPr>
          <p:nvPr/>
        </p:nvSpPr>
        <p:spPr>
          <a:xfrm>
            <a:off x="316166" y="4889340"/>
            <a:ext cx="11720502" cy="176664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lIns="108000" tIns="108000"/>
          <a:lstStyle>
            <a:lvl1pPr marL="176213" indent="-17621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36575" indent="-1793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6938" indent="-1793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itchFamily="2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itchFamily="2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Easy to write</a:t>
            </a:r>
          </a:p>
          <a:p>
            <a:r>
              <a:rPr lang="en-US" dirty="0"/>
              <a:t>Easy to read/understand</a:t>
            </a:r>
          </a:p>
          <a:p>
            <a:r>
              <a:rPr lang="en-US" dirty="0"/>
              <a:t>Adding/removing/reordering dimensions requires no changes</a:t>
            </a:r>
          </a:p>
          <a:p>
            <a:r>
              <a:rPr lang="en-US" dirty="0"/>
              <a:t>Reduces human error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A2F153C4-6A3C-44E5-BA44-1A1B582A5B24}"/>
              </a:ext>
            </a:extLst>
          </p:cNvPr>
          <p:cNvSpPr txBox="1">
            <a:spLocks/>
          </p:cNvSpPr>
          <p:nvPr/>
        </p:nvSpPr>
        <p:spPr>
          <a:xfrm>
            <a:off x="316039" y="4434737"/>
            <a:ext cx="11720502" cy="45460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lIns="10800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Advantages:</a:t>
            </a:r>
            <a:endParaRPr lang="en-D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143B3C-9818-42C9-9C88-01DA26282E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7" r="32465" b="83159"/>
          <a:stretch/>
        </p:blipFill>
        <p:spPr>
          <a:xfrm>
            <a:off x="454749" y="1615198"/>
            <a:ext cx="4540331" cy="4877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950FBE3-D0D3-4E28-924C-4F2E3CDB53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61" b="65675"/>
          <a:stretch/>
        </p:blipFill>
        <p:spPr>
          <a:xfrm>
            <a:off x="5198769" y="1615198"/>
            <a:ext cx="6722993" cy="4877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B6A3180-9B91-4D23-AFE1-3112F4E284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907" b="6806"/>
          <a:stretch/>
        </p:blipFill>
        <p:spPr>
          <a:xfrm>
            <a:off x="5198769" y="2941347"/>
            <a:ext cx="6722988" cy="1130002"/>
          </a:xfrm>
          <a:prstGeom prst="rect">
            <a:avLst/>
          </a:prstGeom>
        </p:spPr>
      </p:pic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293C98D-26F5-471D-8519-D29114287475}"/>
              </a:ext>
            </a:extLst>
          </p:cNvPr>
          <p:cNvSpPr txBox="1">
            <a:spLocks/>
          </p:cNvSpPr>
          <p:nvPr/>
        </p:nvSpPr>
        <p:spPr>
          <a:xfrm>
            <a:off x="454748" y="2941200"/>
            <a:ext cx="4540331" cy="1130001"/>
          </a:xfrm>
          <a:prstGeom prst="rect">
            <a:avLst/>
          </a:prstGeom>
          <a:solidFill>
            <a:srgbClr val="1E1E1E"/>
          </a:solidFill>
        </p:spPr>
        <p:txBody>
          <a:bodyPr lIns="10800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DE" sz="18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C7A2D7B-B513-40B9-84F4-9FCB49D024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145" r="32465" b="48191"/>
          <a:stretch/>
        </p:blipFill>
        <p:spPr>
          <a:xfrm>
            <a:off x="454749" y="3240532"/>
            <a:ext cx="4540332" cy="48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87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 uiExpand="1" animBg="1"/>
      <p:bldP spid="10" grpId="0" animBg="1"/>
      <p:bldP spid="11" grpId="0" animBg="1"/>
      <p:bldP spid="15" grpId="0" animBg="1"/>
      <p:bldP spid="16" grpId="0" animBg="1"/>
      <p:bldP spid="17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D2009A-452D-4E52-BC92-B313876A6F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16039" y="800101"/>
            <a:ext cx="11720629" cy="2900632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Indexing: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Initialization: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6DD979-DAD4-477A-BDC3-EAA77E9DD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&amp; Initialization</a:t>
            </a:r>
            <a:endParaRPr lang="en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05BE43-2ABE-4408-BF34-DA5D9EB9ED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5706" y="1239716"/>
            <a:ext cx="5558560" cy="375482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 sz="1800" dirty="0" err="1"/>
              <a:t>numpy</a:t>
            </a:r>
            <a:endParaRPr lang="en-DE" sz="18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877D52-1A0C-43E2-A786-8BD67E14CF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4750" y="1239716"/>
            <a:ext cx="5558561" cy="375482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 sz="1800" dirty="0" err="1"/>
              <a:t>flodym</a:t>
            </a:r>
            <a:endParaRPr lang="en-DE" sz="18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35502F6-8828-4261-B512-2850824B9B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5706" y="2565865"/>
            <a:ext cx="5558560" cy="375482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 sz="1800" dirty="0" err="1"/>
              <a:t>numpy</a:t>
            </a:r>
            <a:endParaRPr lang="en-DE" sz="1800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A06E9D7-7763-4A75-B3A9-888CEDB0190D}"/>
              </a:ext>
            </a:extLst>
          </p:cNvPr>
          <p:cNvSpPr txBox="1">
            <a:spLocks/>
          </p:cNvSpPr>
          <p:nvPr/>
        </p:nvSpPr>
        <p:spPr>
          <a:xfrm>
            <a:off x="454750" y="2565865"/>
            <a:ext cx="5558561" cy="37548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lIns="10800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flodym</a:t>
            </a:r>
            <a:endParaRPr lang="en-DE" sz="1800" dirty="0"/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3F988111-20F2-4895-A468-B9CCA5404F9E}"/>
              </a:ext>
            </a:extLst>
          </p:cNvPr>
          <p:cNvSpPr txBox="1">
            <a:spLocks/>
          </p:cNvSpPr>
          <p:nvPr/>
        </p:nvSpPr>
        <p:spPr>
          <a:xfrm>
            <a:off x="316166" y="4659267"/>
            <a:ext cx="11720502" cy="125063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lIns="108000" tIns="108000"/>
          <a:lstStyle>
            <a:lvl1pPr marL="176213" indent="-17621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36575" indent="-1793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6938" indent="-1793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itchFamily="2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itchFamily="2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Easy to read &amp; understand: </a:t>
            </a:r>
            <a:r>
              <a:rPr lang="en-US" b="1" dirty="0"/>
              <a:t>The code expresses what is happening</a:t>
            </a:r>
          </a:p>
          <a:p>
            <a:r>
              <a:rPr lang="en-US" dirty="0"/>
              <a:t>Adding/removing/reordering dimension </a:t>
            </a:r>
            <a:r>
              <a:rPr lang="en-US" b="1" dirty="0"/>
              <a:t>items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(another element, another region) requires no changes.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4B642213-3567-46AC-BCD2-66F938E6D71F}"/>
              </a:ext>
            </a:extLst>
          </p:cNvPr>
          <p:cNvSpPr txBox="1">
            <a:spLocks/>
          </p:cNvSpPr>
          <p:nvPr/>
        </p:nvSpPr>
        <p:spPr>
          <a:xfrm>
            <a:off x="316039" y="4204665"/>
            <a:ext cx="11720502" cy="45460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lIns="10800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Advantages:</a:t>
            </a:r>
            <a:endParaRPr lang="en-D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474FCF-B72A-47E5-8589-414B627453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33" b="75064"/>
          <a:stretch/>
        </p:blipFill>
        <p:spPr>
          <a:xfrm>
            <a:off x="454750" y="1615197"/>
            <a:ext cx="5558564" cy="4546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7B2CC5-70D7-4881-8611-DA13B64B7C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990" b="51708"/>
          <a:stretch/>
        </p:blipFill>
        <p:spPr>
          <a:xfrm>
            <a:off x="6245706" y="1607330"/>
            <a:ext cx="5558564" cy="4546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724455-2280-4CD7-A0A4-7D059F8C5E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207" b="28490"/>
          <a:stretch/>
        </p:blipFill>
        <p:spPr>
          <a:xfrm>
            <a:off x="454750" y="2941346"/>
            <a:ext cx="5558564" cy="4546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44EC96D-E4C4-4296-B36F-56D19FB972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559" b="5138"/>
          <a:stretch/>
        </p:blipFill>
        <p:spPr>
          <a:xfrm>
            <a:off x="6245709" y="2941347"/>
            <a:ext cx="5558561" cy="45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0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 animBg="1"/>
      <p:bldP spid="10" grpId="0" animBg="1"/>
      <p:bldP spid="11" grpId="0" animBg="1"/>
      <p:bldP spid="15" grpId="0" animBg="1"/>
      <p:bldP spid="19" grpId="0" uiExpand="1" build="p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92FE76-EEAC-4DD6-BD69-E9F0FC64ED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16039" y="1363394"/>
            <a:ext cx="5562601" cy="5268411"/>
          </a:xfrm>
        </p:spPr>
        <p:txBody>
          <a:bodyPr/>
          <a:lstStyle/>
          <a:p>
            <a:r>
              <a:rPr lang="en-US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fd.FlodymArray.from_df</a:t>
            </a:r>
            <a:r>
              <a:rPr lang="en-US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()</a:t>
            </a:r>
          </a:p>
          <a:p>
            <a:pPr lvl="1"/>
            <a:r>
              <a:rPr lang="en-US" dirty="0"/>
              <a:t>Checks data consistency </a:t>
            </a:r>
          </a:p>
          <a:p>
            <a:pPr lvl="1"/>
            <a:r>
              <a:rPr lang="en-US" dirty="0"/>
              <a:t>Orders data</a:t>
            </a:r>
          </a:p>
          <a:p>
            <a:pPr lvl="1"/>
            <a:r>
              <a:rPr lang="en-US" dirty="0"/>
              <a:t>Flags to allow missing/excess values</a:t>
            </a:r>
          </a:p>
          <a:p>
            <a:pPr lvl="1"/>
            <a:r>
              <a:rPr lang="en-US" dirty="0"/>
              <a:t>Performance-optimized for sparse data</a:t>
            </a:r>
          </a:p>
          <a:p>
            <a:endParaRPr lang="en-US" dirty="0"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r>
              <a:rPr lang="en-US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fd.FlodymArray.to_df</a:t>
            </a:r>
            <a:r>
              <a:rPr lang="en-US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()</a:t>
            </a:r>
          </a:p>
          <a:p>
            <a:pPr lvl="1"/>
            <a:r>
              <a:rPr lang="en-US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to_csv</a:t>
            </a:r>
            <a:r>
              <a:rPr lang="en-US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()</a:t>
            </a:r>
            <a:r>
              <a:rPr lang="en-US" dirty="0"/>
              <a:t> directly possible</a:t>
            </a:r>
          </a:p>
          <a:p>
            <a:pPr marL="357187" lvl="1" indent="0">
              <a:buNone/>
            </a:pPr>
            <a:endParaRPr lang="en-US" dirty="0"/>
          </a:p>
          <a:p>
            <a:pPr marL="357187" lvl="1" indent="0">
              <a:buNone/>
            </a:pPr>
            <a:endParaRPr lang="en-US" dirty="0"/>
          </a:p>
          <a:p>
            <a:pPr marL="0" indent="-3175">
              <a:buNone/>
            </a:pP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</a:t>
            </a:r>
            <a:r>
              <a:rPr lang="en-US" b="1" dirty="0"/>
              <a:t>Flexible: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You decide how to create data frames / </a:t>
            </a:r>
            <a:br>
              <a:rPr lang="en-US" dirty="0"/>
            </a:br>
            <a:r>
              <a:rPr lang="en-US" dirty="0"/>
              <a:t>what to do with them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54983C-D237-49A5-A746-7E76994B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&amp; Export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1581B-3A0E-4681-9C42-EEC53B8EDE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13362" y="1363394"/>
            <a:ext cx="5562601" cy="5268411"/>
          </a:xfrm>
          <a:solidFill>
            <a:srgbClr val="252526"/>
          </a:solidFill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A31546-891A-41B1-B645-EBC49AD77F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Pandas integration</a:t>
            </a:r>
            <a:endParaRPr lang="en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A78688-2EA5-4D3B-B42B-E922DB4E6C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 dirty="0"/>
              <a:t>Array plotting</a:t>
            </a:r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3F4153-390F-42DD-B0F4-BD501F4277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158" b="34032"/>
          <a:stretch/>
        </p:blipFill>
        <p:spPr>
          <a:xfrm>
            <a:off x="6985517" y="4242086"/>
            <a:ext cx="4218290" cy="21070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DED375-F885-4A37-A2E9-98169BF32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037" y="1479176"/>
            <a:ext cx="3616963" cy="248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7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animBg="1"/>
      <p:bldP spid="6" grpId="0" uiExpan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B8408D14-BD24-4F4A-BE48-6C81F1E2BAE7}"/>
              </a:ext>
            </a:extLst>
          </p:cNvPr>
          <p:cNvSpPr txBox="1">
            <a:spLocks/>
          </p:cNvSpPr>
          <p:nvPr/>
        </p:nvSpPr>
        <p:spPr>
          <a:xfrm>
            <a:off x="6096000" y="908791"/>
            <a:ext cx="5702832" cy="56767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lIns="108000" tIns="108000"/>
          <a:lstStyle>
            <a:lvl1pPr marL="176213" indent="-17621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36575" indent="-1793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6938" indent="-1793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itchFamily="2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itchFamily="2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D13FA7-38B0-4177-8026-7B5D9179D3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16040" y="1363395"/>
            <a:ext cx="5562602" cy="2159451"/>
          </a:xfrm>
        </p:spPr>
        <p:txBody>
          <a:bodyPr/>
          <a:lstStyle/>
          <a:p>
            <a:r>
              <a:rPr lang="en-US" dirty="0"/>
              <a:t>Integrated in MFA system: Define, Initialize, compute like any other part of the system</a:t>
            </a:r>
          </a:p>
          <a:p>
            <a:r>
              <a:rPr lang="en-US" dirty="0"/>
              <a:t>Vectorized computation</a:t>
            </a:r>
          </a:p>
          <a:p>
            <a:r>
              <a:rPr lang="en-US" dirty="0"/>
              <a:t>Non-contiguous, non-uniform time steps</a:t>
            </a:r>
          </a:p>
          <a:p>
            <a:r>
              <a:rPr lang="en-US" dirty="0"/>
              <a:t>Sub-timestep lifetimes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1BB3DF-CD25-4AD6-8482-9ECF73836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Stock Models</a:t>
            </a:r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DD0ED0-5735-4F99-8B2E-AA93D8092E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Novel Features</a:t>
            </a:r>
            <a:endParaRPr lang="en-D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028CE1-7C45-42B1-9A29-E17B9553E13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6040" y="4204749"/>
            <a:ext cx="5562602" cy="2380832"/>
          </a:xfrm>
          <a:solidFill>
            <a:srgbClr val="252526"/>
          </a:solidFill>
        </p:spPr>
        <p:txBody>
          <a:bodyPr/>
          <a:lstStyle/>
          <a:p>
            <a:pPr marL="0" indent="0">
              <a:buNone/>
            </a:pPr>
            <a:endParaRPr lang="en-DE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19FB51F-8660-46C5-8321-81113638B4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5913" y="3750147"/>
            <a:ext cx="5562602" cy="454602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 dirty="0"/>
              <a:t>Syntax</a:t>
            </a:r>
            <a:endParaRPr lang="en-D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E2390D-0B9E-4D56-B841-F2A6158B19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1" t="6347" r="20798"/>
          <a:stretch/>
        </p:blipFill>
        <p:spPr>
          <a:xfrm>
            <a:off x="6342277" y="1964001"/>
            <a:ext cx="5210278" cy="35663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C0ACEF-EFFD-40F6-9362-69941B0F1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74" y="4337601"/>
            <a:ext cx="5210279" cy="204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19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1ADBCC15-74D5-43EC-B67B-645477711C57}"/>
              </a:ext>
            </a:extLst>
          </p:cNvPr>
          <p:cNvSpPr txBox="1">
            <a:spLocks/>
          </p:cNvSpPr>
          <p:nvPr/>
        </p:nvSpPr>
        <p:spPr>
          <a:xfrm>
            <a:off x="6096000" y="3720603"/>
            <a:ext cx="5779960" cy="24491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lIns="108000" tIns="108000" anchor="ctr"/>
          <a:lstStyle>
            <a:lvl1pPr marL="176213" indent="-17621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36575" indent="-1793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6938" indent="-1793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itchFamily="2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itchFamily="2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379895-C97C-453E-9A99-B58E5CC7E4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16040" y="1247892"/>
            <a:ext cx="5562602" cy="4921902"/>
          </a:xfrm>
        </p:spPr>
        <p:txBody>
          <a:bodyPr anchor="ctr"/>
          <a:lstStyle/>
          <a:p>
            <a:r>
              <a:rPr lang="en-US" dirty="0"/>
              <a:t>Optional, but recommended</a:t>
            </a:r>
          </a:p>
          <a:p>
            <a:r>
              <a:rPr lang="en-US" dirty="0"/>
              <a:t>Easy integrated read-in from csv &amp; Excel</a:t>
            </a:r>
          </a:p>
          <a:p>
            <a:pPr lvl="1"/>
            <a:r>
              <a:rPr lang="en-US" dirty="0"/>
              <a:t>System layout definition in Python, </a:t>
            </a:r>
            <a:br>
              <a:rPr lang="en-US" dirty="0"/>
            </a:br>
            <a:r>
              <a:rPr lang="en-US" dirty="0"/>
              <a:t>dimensions &amp; coordinates from data</a:t>
            </a:r>
          </a:p>
          <a:p>
            <a:r>
              <a:rPr lang="en-US" dirty="0"/>
              <a:t>Integrated whole-system export</a:t>
            </a:r>
          </a:p>
          <a:p>
            <a:r>
              <a:rPr lang="en-US" dirty="0"/>
              <a:t>Sankey plotting </a:t>
            </a:r>
          </a:p>
          <a:p>
            <a:r>
              <a:rPr lang="en-US" dirty="0"/>
              <a:t>Mass balance &amp; consistency checks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0AFB13-5176-4487-9F82-49CBAD1AE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MFA Systems</a:t>
            </a:r>
            <a:endParaRPr lang="en-D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09B119-92F1-4B78-9E73-26E4AE42A7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1247892"/>
            <a:ext cx="5779961" cy="2323081"/>
          </a:xfrm>
          <a:solidFill>
            <a:srgbClr val="1E1E1E"/>
          </a:solidFill>
        </p:spPr>
        <p:txBody>
          <a:bodyPr anchor="ctr"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CDF34E-972D-49FD-A5FC-C97B2457F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891" y="3867608"/>
            <a:ext cx="5398178" cy="21551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8ACDE4-2AD8-4B6D-9E47-FBA2E9266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976" y="1460290"/>
            <a:ext cx="5368590" cy="189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177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848A7-9149-4E94-81A5-62B9DFD42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Example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16E421-D99A-4277-AE56-F4695F3A798B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85166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CD1BE16C-CB4A-105E-5CDC-1E28B5F456E2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9C7B3AA-45A3-411F-BDA1-70C6B89E82ED}"/>
              </a:ext>
            </a:extLst>
          </p:cNvPr>
          <p:cNvSpPr/>
          <p:nvPr/>
        </p:nvSpPr>
        <p:spPr bwMode="auto">
          <a:xfrm>
            <a:off x="4385912" y="3778512"/>
            <a:ext cx="7340244" cy="25628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numCol="1" rtlCol="0" anchor="ctr"/>
          <a:lstStyle/>
          <a:p>
            <a:pPr marL="180975" indent="-180975" rtl="0" eaLnBrk="0" fontAlgn="base" hangingPunct="0">
              <a:spcBef>
                <a:spcPts val="600"/>
              </a:spcBef>
              <a:spcAft>
                <a:spcPct val="0"/>
              </a:spcAft>
              <a:buFont typeface="Arial"/>
              <a:buChar char="•"/>
              <a:defRPr/>
            </a:pPr>
            <a:endParaRPr lang="en-US" altLang="zh-CN" sz="2200" dirty="0">
              <a:solidFill>
                <a:schemeClr val="tx2"/>
              </a:solidFill>
            </a:endParaRPr>
          </a:p>
        </p:txBody>
      </p:sp>
      <p:sp>
        <p:nvSpPr>
          <p:cNvPr id="8" name="Google Shape;211;p35">
            <a:extLst>
              <a:ext uri="{FF2B5EF4-FFF2-40B4-BE49-F238E27FC236}">
                <a16:creationId xmlns:a16="http://schemas.microsoft.com/office/drawing/2014/main" id="{B19388D8-2791-916F-4575-229C8FF37421}"/>
              </a:ext>
            </a:extLst>
          </p:cNvPr>
          <p:cNvSpPr txBox="1">
            <a:spLocks noGrp="1"/>
          </p:cNvSpPr>
          <p:nvPr>
            <p:ph type="title"/>
          </p:nvPr>
        </p:nvSpPr>
        <p:spPr bwMode="auto">
          <a:xfrm>
            <a:off x="337398" y="152206"/>
            <a:ext cx="11127151" cy="577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>
              <a:defRPr/>
            </a:pPr>
            <a:r>
              <a:rPr lang="en-US" altLang="zh-CN" sz="2800" dirty="0"/>
              <a:t>REMIND-MFA: Dynamic Material Flow Analysis Model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6A36CC2-9B82-E2C3-9630-DC785AC30A6B}"/>
              </a:ext>
            </a:extLst>
          </p:cNvPr>
          <p:cNvSpPr/>
          <p:nvPr/>
        </p:nvSpPr>
        <p:spPr bwMode="auto">
          <a:xfrm>
            <a:off x="465844" y="3778513"/>
            <a:ext cx="7340244" cy="25628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numCol="1" rtlCol="0" anchor="ctr"/>
          <a:lstStyle/>
          <a:p>
            <a:pPr marL="180975" indent="-180975" rtl="0" eaLnBrk="0" fontAlgn="base" hangingPunct="0">
              <a:spcBef>
                <a:spcPts val="600"/>
              </a:spcBef>
              <a:spcAft>
                <a:spcPct val="0"/>
              </a:spcAft>
              <a:buFont typeface="Arial"/>
              <a:buChar char="•"/>
              <a:defRPr/>
            </a:pPr>
            <a:r>
              <a:rPr lang="en-US" altLang="zh-CN" sz="2200" dirty="0">
                <a:solidFill>
                  <a:schemeClr val="tx2"/>
                </a:solidFill>
              </a:rPr>
              <a:t>Top-down, stock driven historic &amp; prospective MFA</a:t>
            </a:r>
          </a:p>
          <a:p>
            <a:pPr marL="180975" indent="-180975" eaLnBrk="0" fontAlgn="base" hangingPunct="0">
              <a:spcBef>
                <a:spcPts val="600"/>
              </a:spcBef>
              <a:spcAft>
                <a:spcPct val="0"/>
              </a:spcAft>
              <a:buFont typeface="Arial"/>
              <a:buChar char="•"/>
              <a:defRPr/>
            </a:pPr>
            <a:r>
              <a:rPr lang="en-US" altLang="zh-CN" sz="2200" dirty="0">
                <a:solidFill>
                  <a:schemeClr val="tx2"/>
                </a:solidFill>
              </a:rPr>
              <a:t>Developed for soft-link to the Integrated Assessment Model REMIND</a:t>
            </a:r>
          </a:p>
          <a:p>
            <a:pPr marL="180975" indent="-180975" eaLnBrk="0" fontAlgn="base" hangingPunct="0">
              <a:spcBef>
                <a:spcPts val="600"/>
              </a:spcBef>
              <a:spcAft>
                <a:spcPct val="0"/>
              </a:spcAft>
              <a:buFont typeface="Arial"/>
              <a:buChar char="•"/>
              <a:defRPr/>
            </a:pPr>
            <a:r>
              <a:rPr lang="en-US" altLang="zh-CN" sz="2200" dirty="0">
                <a:solidFill>
                  <a:schemeClr val="tx2"/>
                </a:solidFill>
              </a:rPr>
              <a:t>12 global regions; input data generation allows for arbitrary regional resolution</a:t>
            </a:r>
          </a:p>
          <a:p>
            <a:pPr marL="180975" indent="-180975" eaLnBrk="0" fontAlgn="base" hangingPunct="0">
              <a:spcBef>
                <a:spcPts val="600"/>
              </a:spcBef>
              <a:spcAft>
                <a:spcPct val="0"/>
              </a:spcAft>
              <a:buFont typeface="Arial"/>
              <a:buChar char="•"/>
              <a:defRPr/>
            </a:pPr>
            <a:r>
              <a:rPr lang="en-US" altLang="zh-CN" sz="2200" dirty="0">
                <a:solidFill>
                  <a:schemeClr val="tx2"/>
                </a:solidFill>
              </a:rPr>
              <a:t>Time: 1900-2100</a:t>
            </a:r>
          </a:p>
          <a:p>
            <a:pPr marL="180975" lvl="0" indent="-180975" rtl="0" eaLnBrk="0" fontAlgn="base" hangingPunct="0">
              <a:spcBef>
                <a:spcPts val="600"/>
              </a:spcBef>
              <a:spcAft>
                <a:spcPct val="0"/>
              </a:spcAft>
              <a:buFont typeface="Arial"/>
              <a:buChar char="•"/>
              <a:defRPr/>
            </a:pPr>
            <a:r>
              <a:rPr lang="en-US" altLang="zh-CN" sz="2200" dirty="0">
                <a:solidFill>
                  <a:schemeClr val="tx2"/>
                </a:solidFill>
              </a:rPr>
              <a:t>Representation of circular economy methods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3699F4-22BE-4F5E-887F-BCD2D1029884}"/>
              </a:ext>
            </a:extLst>
          </p:cNvPr>
          <p:cNvSpPr/>
          <p:nvPr/>
        </p:nvSpPr>
        <p:spPr>
          <a:xfrm>
            <a:off x="337399" y="1033858"/>
            <a:ext cx="3772759" cy="2304251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Steel</a:t>
            </a:r>
            <a:endParaRPr lang="en-DE" sz="2000" b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A877BC-756E-4351-8E3D-837CEBFF8BC4}"/>
              </a:ext>
            </a:extLst>
          </p:cNvPr>
          <p:cNvSpPr/>
          <p:nvPr/>
        </p:nvSpPr>
        <p:spPr>
          <a:xfrm>
            <a:off x="4209620" y="1033859"/>
            <a:ext cx="3772759" cy="2304252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Cement</a:t>
            </a:r>
            <a:endParaRPr lang="en-DE" sz="2000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C87EB6-5ABE-4EF5-A564-E1CC757B90C3}"/>
              </a:ext>
            </a:extLst>
          </p:cNvPr>
          <p:cNvSpPr/>
          <p:nvPr/>
        </p:nvSpPr>
        <p:spPr>
          <a:xfrm>
            <a:off x="8076996" y="1033859"/>
            <a:ext cx="3772759" cy="2304252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Plastics</a:t>
            </a:r>
            <a:endParaRPr lang="en-DE" sz="2000" b="1" dirty="0">
              <a:solidFill>
                <a:schemeClr val="tx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7D6E992-6316-E515-C8C0-4FEB123A8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44" y="1624365"/>
            <a:ext cx="3538628" cy="16019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4ABB50D-933E-970C-6FD3-D18B917AC2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418643" y="1575235"/>
            <a:ext cx="3301426" cy="144317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FD9A4E0-B5CB-E9C7-2B95-9D4A9C52ED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4521" y="1575235"/>
            <a:ext cx="3245614" cy="170018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FE7561C-4885-4775-BFCF-A9C8E9BB989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r="13470"/>
          <a:stretch/>
        </p:blipFill>
        <p:spPr bwMode="auto">
          <a:xfrm>
            <a:off x="7913030" y="4023359"/>
            <a:ext cx="3813126" cy="192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101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2B0A1E-9A13-4CCA-BC82-0095607EC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REMIND-MFA Example Results: Demand for Steel in Products</a:t>
            </a:r>
            <a:endParaRPr lang="en-D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858F72-05DF-49B4-B83B-02380A87B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077"/>
            <a:ext cx="12192000" cy="506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568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70EA13BD-79EA-8305-D67A-1FCE770DB32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306DB2-1518-89F7-D78F-2E1403197B26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REMIND-MFA Example Results: Global Plastic Flows 2050</a:t>
            </a:r>
            <a:endParaRPr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169B20D-CDAF-D197-CF9B-D6063EB4A5BC}"/>
              </a:ext>
            </a:extLst>
          </p:cNvPr>
          <p:cNvGrpSpPr/>
          <p:nvPr/>
        </p:nvGrpSpPr>
        <p:grpSpPr>
          <a:xfrm>
            <a:off x="316040" y="1149423"/>
            <a:ext cx="11263152" cy="5206209"/>
            <a:chOff x="1048248" y="4071346"/>
            <a:chExt cx="5924279" cy="2738402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2200A9E-AD75-4416-830F-D6E15B8BA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8248" y="4071346"/>
              <a:ext cx="5346139" cy="2738401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7FA1DF8-5535-FE4B-D403-364A61E37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89698"/>
            <a:stretch/>
          </p:blipFill>
          <p:spPr bwMode="auto">
            <a:xfrm>
              <a:off x="6378462" y="4071347"/>
              <a:ext cx="594065" cy="27384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6021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53772A-3AD6-4E05-96ED-4C5DAAE7A1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16039" y="1363396"/>
            <a:ext cx="11390186" cy="577372"/>
          </a:xfrm>
        </p:spPr>
        <p:txBody>
          <a:bodyPr/>
          <a:lstStyle/>
          <a:p>
            <a:r>
              <a:rPr lang="en-US" dirty="0"/>
              <a:t>Mass balance: Tracks material through system along life cycle stages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96CBB6-A4AE-43B3-B5AF-820CED8DE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E9E92D-A85D-45EC-84B4-34F6131993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is MFA? 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03076419-C3D6-4520-9D49-AA1CD059EF06}"/>
              </a:ext>
            </a:extLst>
          </p:cNvPr>
          <p:cNvSpPr txBox="1">
            <a:spLocks/>
          </p:cNvSpPr>
          <p:nvPr/>
        </p:nvSpPr>
        <p:spPr>
          <a:xfrm>
            <a:off x="315912" y="2727066"/>
            <a:ext cx="11390186" cy="350667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lIns="108000" tIns="108000"/>
          <a:lstStyle>
            <a:lvl1pPr marL="176213" indent="-17621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36575" indent="-1793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6938" indent="-1793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itchFamily="2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itchFamily="2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Stock-and flow time dynamics </a:t>
            </a:r>
          </a:p>
          <a:p>
            <a:pPr lvl="1"/>
            <a:r>
              <a:rPr lang="en-US" dirty="0"/>
              <a:t>Future demands</a:t>
            </a:r>
          </a:p>
          <a:p>
            <a:pPr lvl="1"/>
            <a:r>
              <a:rPr lang="en-US" dirty="0"/>
              <a:t>Secondary material availability</a:t>
            </a:r>
          </a:p>
          <a:p>
            <a:pPr lvl="1"/>
            <a:r>
              <a:rPr lang="en-US" dirty="0"/>
              <a:t>Temporal inter-dependency </a:t>
            </a:r>
          </a:p>
          <a:p>
            <a:pPr lvl="1"/>
            <a:r>
              <a:rPr lang="en-US" dirty="0"/>
              <a:t>Circular economy interventions </a:t>
            </a:r>
          </a:p>
          <a:p>
            <a:r>
              <a:rPr lang="en-US" dirty="0"/>
              <a:t>Concise and complete map of single materials’ social metabolism </a:t>
            </a:r>
          </a:p>
          <a:p>
            <a:r>
              <a:rPr lang="en-US" dirty="0"/>
              <a:t>Don’t take my word for it</a:t>
            </a:r>
          </a:p>
          <a:p>
            <a:pPr lvl="1"/>
            <a:r>
              <a:rPr lang="en-US" dirty="0"/>
              <a:t>Review paper</a:t>
            </a:r>
            <a:r>
              <a:rPr lang="en-US" baseline="30000" dirty="0"/>
              <a:t>1</a:t>
            </a:r>
            <a:r>
              <a:rPr lang="en-US" dirty="0"/>
              <a:t> found 200 studies on LCA-MFA combination</a:t>
            </a:r>
          </a:p>
          <a:p>
            <a:pPr lvl="1"/>
            <a:r>
              <a:rPr lang="en-US" dirty="0" err="1"/>
              <a:t>DdS</a:t>
            </a:r>
            <a:r>
              <a:rPr lang="en-US" dirty="0"/>
              <a:t> Autumn school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DAC6AE8-6E3C-4630-852D-970919B24E3B}"/>
              </a:ext>
            </a:extLst>
          </p:cNvPr>
          <p:cNvSpPr txBox="1">
            <a:spLocks/>
          </p:cNvSpPr>
          <p:nvPr/>
        </p:nvSpPr>
        <p:spPr>
          <a:xfrm>
            <a:off x="315912" y="2272464"/>
            <a:ext cx="11390186" cy="45460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lIns="10800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Why Dynamic MFA (In the context of LCA)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C44A47-0876-424C-B798-FF92D28BB6F5}"/>
              </a:ext>
            </a:extLst>
          </p:cNvPr>
          <p:cNvSpPr/>
          <p:nvPr/>
        </p:nvSpPr>
        <p:spPr>
          <a:xfrm>
            <a:off x="8521636" y="6334780"/>
            <a:ext cx="36703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aseline="30000" dirty="0">
                <a:solidFill>
                  <a:schemeClr val="tx2"/>
                </a:solidFill>
              </a:rPr>
              <a:t>1</a:t>
            </a:r>
            <a:r>
              <a:rPr lang="en-US" sz="1400" dirty="0">
                <a:solidFill>
                  <a:schemeClr val="tx2"/>
                </a:solidFill>
              </a:rPr>
              <a:t>Barkhausen et al. 2023, </a:t>
            </a:r>
            <a:r>
              <a:rPr lang="de-DE" sz="1400" dirty="0">
                <a:solidFill>
                  <a:schemeClr val="tx2"/>
                </a:solidFill>
              </a:rPr>
              <a:t>J. Clean. </a:t>
            </a:r>
            <a:r>
              <a:rPr lang="de-DE" sz="1400" dirty="0" err="1">
                <a:solidFill>
                  <a:schemeClr val="tx2"/>
                </a:solidFill>
              </a:rPr>
              <a:t>Prod</a:t>
            </a:r>
            <a:r>
              <a:rPr lang="de-DE" sz="1400" dirty="0">
                <a:solidFill>
                  <a:schemeClr val="tx2"/>
                </a:solidFill>
              </a:rPr>
              <a:t>.</a:t>
            </a:r>
            <a:br>
              <a:rPr lang="en-US" sz="1400" dirty="0">
                <a:solidFill>
                  <a:schemeClr val="tx2"/>
                </a:solidFill>
              </a:rPr>
            </a:br>
            <a:r>
              <a:rPr lang="en-US" sz="1400" dirty="0">
                <a:solidFill>
                  <a:schemeClr val="tx2"/>
                </a:solidFill>
              </a:rPr>
              <a:t>  </a:t>
            </a:r>
            <a:r>
              <a:rPr lang="en-US" sz="140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https://doi.org/10.1016/j.jclepro.2023.137017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738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DE3031-910D-45B2-9FBA-B5272C0A88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16039" y="802258"/>
            <a:ext cx="6826633" cy="5952225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t"/>
          <a:lstStyle/>
          <a:p>
            <a:pPr>
              <a:lnSpc>
                <a:spcPct val="150000"/>
              </a:lnSpc>
            </a:pPr>
            <a:r>
              <a:rPr lang="en-US" sz="2000" b="1" dirty="0"/>
              <a:t>Installation</a:t>
            </a:r>
            <a:r>
              <a:rPr lang="en-US" sz="2000" dirty="0"/>
              <a:t>: `pip install </a:t>
            </a:r>
            <a:r>
              <a:rPr lang="en-US" sz="2000" dirty="0" err="1"/>
              <a:t>flodym</a:t>
            </a:r>
            <a:r>
              <a:rPr lang="en-US" sz="2000" dirty="0"/>
              <a:t>`</a:t>
            </a:r>
          </a:p>
          <a:p>
            <a:pPr>
              <a:lnSpc>
                <a:spcPct val="150000"/>
              </a:lnSpc>
            </a:pPr>
            <a:r>
              <a:rPr lang="en-US" sz="2000" b="1" dirty="0" err="1"/>
              <a:t>Github</a:t>
            </a:r>
            <a:r>
              <a:rPr lang="en-US" sz="2000" dirty="0"/>
              <a:t>: </a:t>
            </a:r>
            <a:r>
              <a:rPr lang="en-US" sz="2000" dirty="0">
                <a:hlinkClick r:id="rId2"/>
              </a:rPr>
              <a:t>https://github.com/pik-piam/flodym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b="1" dirty="0"/>
              <a:t>Documentation</a:t>
            </a:r>
            <a:r>
              <a:rPr lang="en-US" sz="2000" dirty="0"/>
              <a:t>: </a:t>
            </a:r>
            <a:r>
              <a:rPr lang="en-US" sz="2000" dirty="0">
                <a:hlinkClick r:id="rId3"/>
              </a:rPr>
              <a:t>https://flodym.readthedocs.io</a:t>
            </a:r>
            <a:endParaRPr lang="en-US" sz="2000" dirty="0"/>
          </a:p>
          <a:p>
            <a:pPr lvl="1">
              <a:lnSpc>
                <a:spcPct val="100000"/>
              </a:lnSpc>
            </a:pPr>
            <a:r>
              <a:rPr lang="en-US" sz="2000" dirty="0" err="1"/>
              <a:t>Howtos</a:t>
            </a:r>
            <a:r>
              <a:rPr lang="en-US" sz="2000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Examples 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API Reference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Tuesday’s course</a:t>
            </a:r>
            <a:r>
              <a:rPr lang="en-US" sz="2000" dirty="0"/>
              <a:t>: </a:t>
            </a:r>
            <a:r>
              <a:rPr lang="en-US" sz="2000" dirty="0">
                <a:hlinkClick r:id="rId4"/>
              </a:rPr>
              <a:t>https://github.com/jakobbd/flodym_course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b="1" dirty="0"/>
              <a:t>Publication (submitted)</a:t>
            </a:r>
            <a:r>
              <a:rPr lang="en-US" sz="2000" dirty="0"/>
              <a:t>: JOSS 2025</a:t>
            </a:r>
            <a:br>
              <a:rPr lang="en-US" sz="2000" dirty="0"/>
            </a:br>
            <a:r>
              <a:rPr lang="en-US" sz="1800" dirty="0">
                <a:hlinkClick r:id="rId5"/>
              </a:rPr>
              <a:t>https://joss.theoj.org/papers/92b6faa2d82b8694f4ad5d394053ef32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2000" b="1" dirty="0"/>
              <a:t>Applications</a:t>
            </a:r>
            <a:r>
              <a:rPr lang="en-US" sz="2000" dirty="0"/>
              <a:t>: 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REMIND-MFA (in-house): </a:t>
            </a:r>
            <a:br>
              <a:rPr lang="en-US" sz="2000" dirty="0"/>
            </a:br>
            <a:r>
              <a:rPr lang="en-US" sz="2000" dirty="0">
                <a:hlinkClick r:id="rId6"/>
              </a:rPr>
              <a:t>https://github.com/pik-piam/remind-mfa</a:t>
            </a:r>
            <a:endParaRPr lang="en-US" sz="2000" dirty="0"/>
          </a:p>
          <a:p>
            <a:pPr lvl="1">
              <a:lnSpc>
                <a:spcPct val="100000"/>
              </a:lnSpc>
            </a:pPr>
            <a:r>
              <a:rPr lang="en-US" sz="2000" dirty="0"/>
              <a:t>TRANSIENCE-EU-MFA (external): </a:t>
            </a:r>
            <a:br>
              <a:rPr lang="en-US" sz="2000" dirty="0"/>
            </a:br>
            <a:r>
              <a:rPr lang="en-US" sz="2000" dirty="0">
                <a:hlinkClick r:id="rId7"/>
              </a:rPr>
              <a:t>https://github.com/wupperinst/transience-eu-mfa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A5E832-3791-4B20-8002-EB40DD654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8B725E-880F-4517-BC16-16F453F65AC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8449" b="25264"/>
          <a:stretch/>
        </p:blipFill>
        <p:spPr>
          <a:xfrm>
            <a:off x="7295334" y="1959454"/>
            <a:ext cx="4580627" cy="349244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3742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360000" y="175967"/>
            <a:ext cx="11479575" cy="900000"/>
          </a:xfrm>
        </p:spPr>
        <p:txBody>
          <a:bodyPr/>
          <a:lstStyle/>
          <a:p>
            <a:pPr>
              <a:defRPr/>
            </a:pPr>
            <a:r>
              <a:rPr lang="de-DE" dirty="0" err="1"/>
              <a:t>Thanks</a:t>
            </a:r>
            <a:r>
              <a:rPr lang="de-DE" dirty="0"/>
              <a:t>!</a:t>
            </a:r>
            <a:endParaRPr dirty="0"/>
          </a:p>
        </p:txBody>
      </p:sp>
      <p:pic>
        <p:nvPicPr>
          <p:cNvPr id="5" name="Grafik 1"/>
          <p:cNvPicPr/>
          <p:nvPr/>
        </p:nvPicPr>
        <p:blipFill>
          <a:blip r:embed="rId3"/>
          <a:stretch/>
        </p:blipFill>
        <p:spPr bwMode="auto">
          <a:xfrm>
            <a:off x="7590073" y="6134698"/>
            <a:ext cx="640445" cy="508776"/>
          </a:xfrm>
          <a:prstGeom prst="rect">
            <a:avLst/>
          </a:prstGeom>
          <a:ln w="0">
            <a:noFill/>
          </a:ln>
        </p:spPr>
      </p:pic>
      <p:pic>
        <p:nvPicPr>
          <p:cNvPr id="6" name="Grafik 12"/>
          <p:cNvPicPr/>
          <p:nvPr/>
        </p:nvPicPr>
        <p:blipFill>
          <a:blip r:embed="rId4"/>
          <a:stretch/>
        </p:blipFill>
        <p:spPr bwMode="auto">
          <a:xfrm>
            <a:off x="5847186" y="6019630"/>
            <a:ext cx="1248403" cy="755612"/>
          </a:xfrm>
          <a:prstGeom prst="rect">
            <a:avLst/>
          </a:prstGeom>
          <a:ln w="0">
            <a:noFill/>
          </a:ln>
        </p:spPr>
      </p:pic>
      <p:sp>
        <p:nvSpPr>
          <p:cNvPr id="17" name="CustomShape 5"/>
          <p:cNvSpPr/>
          <p:nvPr/>
        </p:nvSpPr>
        <p:spPr bwMode="auto">
          <a:xfrm>
            <a:off x="-644775" y="1711671"/>
            <a:ext cx="2183543" cy="601842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35995" tIns="0" rIns="432000" bIns="44994" anchor="t">
            <a:noAutofit/>
          </a:bodyPr>
          <a:lstStyle/>
          <a:p>
            <a:pPr algn="r">
              <a:lnSpc>
                <a:spcPct val="110000"/>
              </a:lnSpc>
              <a:tabLst>
                <a:tab pos="0" algn="l"/>
              </a:tabLst>
              <a:defRPr/>
            </a:pPr>
            <a:r>
              <a:rPr lang="en-US" sz="2400" spc="-1" dirty="0">
                <a:solidFill>
                  <a:schemeClr val="accent6">
                    <a:lumMod val="20000"/>
                    <a:lumOff val="80000"/>
                  </a:schemeClr>
                </a:solidFill>
                <a:latin typeface="Calibri"/>
                <a:ea typeface="DejaVu Sans"/>
                <a:cs typeface="Calibri"/>
              </a:rPr>
              <a:t>Authors</a:t>
            </a:r>
            <a:endParaRPr lang="en-GB" sz="2000" spc="-1" dirty="0">
              <a:solidFill>
                <a:schemeClr val="accent6">
                  <a:lumMod val="20000"/>
                  <a:lumOff val="80000"/>
                </a:schemeClr>
              </a:solidFill>
              <a:latin typeface="Calibri"/>
              <a:cs typeface="Calibri"/>
            </a:endParaRPr>
          </a:p>
          <a:p>
            <a:pPr algn="r">
              <a:lnSpc>
                <a:spcPct val="110000"/>
              </a:lnSpc>
              <a:tabLst>
                <a:tab pos="0" algn="l"/>
              </a:tabLst>
              <a:defRPr/>
            </a:pPr>
            <a:endParaRPr lang="en-GB" spc="-1" dirty="0">
              <a:solidFill>
                <a:schemeClr val="accent6">
                  <a:lumMod val="20000"/>
                  <a:lumOff val="80000"/>
                </a:schemeClr>
              </a:solidFill>
              <a:latin typeface="Calibri"/>
              <a:cs typeface="Calibri"/>
            </a:endParaRP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 bwMode="auto">
          <a:xfrm>
            <a:off x="1246154" y="1711671"/>
            <a:ext cx="0" cy="402026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48">
            <a:extLst>
              <a:ext uri="{FF2B5EF4-FFF2-40B4-BE49-F238E27FC236}">
                <a16:creationId xmlns:a16="http://schemas.microsoft.com/office/drawing/2014/main" id="{871C3D86-E8D1-6306-CE65-83A5CBA8CF11}"/>
              </a:ext>
            </a:extLst>
          </p:cNvPr>
          <p:cNvPicPr/>
          <p:nvPr/>
        </p:nvPicPr>
        <p:blipFill>
          <a:blip r:embed="rId5"/>
          <a:srcRect l="2887" r="3561"/>
          <a:stretch/>
        </p:blipFill>
        <p:spPr bwMode="auto">
          <a:xfrm>
            <a:off x="8028084" y="1757199"/>
            <a:ext cx="1481926" cy="1448646"/>
          </a:xfrm>
          <a:prstGeom prst="rect">
            <a:avLst/>
          </a:prstGeom>
          <a:ln w="0">
            <a:noFill/>
          </a:ln>
        </p:spPr>
      </p:pic>
      <p:sp>
        <p:nvSpPr>
          <p:cNvPr id="39" name="CustomShape 5">
            <a:extLst>
              <a:ext uri="{FF2B5EF4-FFF2-40B4-BE49-F238E27FC236}">
                <a16:creationId xmlns:a16="http://schemas.microsoft.com/office/drawing/2014/main" id="{A02A8A93-C704-FD50-6266-8080D48E53F4}"/>
              </a:ext>
            </a:extLst>
          </p:cNvPr>
          <p:cNvSpPr/>
          <p:nvPr/>
        </p:nvSpPr>
        <p:spPr bwMode="auto">
          <a:xfrm>
            <a:off x="3639519" y="3175519"/>
            <a:ext cx="1951193" cy="905019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0" tIns="44994" rIns="0" bIns="44994" anchor="t">
            <a:noAutofit/>
          </a:bodyPr>
          <a:lstStyle/>
          <a:p>
            <a:pPr algn="ctr">
              <a:lnSpc>
                <a:spcPct val="110000"/>
              </a:lnSpc>
              <a:tabLst>
                <a:tab pos="0" algn="l"/>
              </a:tabLst>
              <a:defRPr/>
            </a:pPr>
            <a:r>
              <a:rPr lang="en-GB" altLang="zh-CN" b="1" spc="-1" dirty="0">
                <a:solidFill>
                  <a:schemeClr val="bg1"/>
                </a:solidFill>
                <a:latin typeface="Calibri"/>
                <a:ea typeface="DejaVu Sans"/>
                <a:cs typeface="Calibri"/>
              </a:rPr>
              <a:t>Bennet Wei</a:t>
            </a:r>
            <a:r>
              <a:rPr lang="en-US" altLang="zh-CN" b="1" spc="-1" dirty="0">
                <a:solidFill>
                  <a:schemeClr val="bg1"/>
                </a:solidFill>
                <a:latin typeface="Calibri"/>
                <a:ea typeface="DejaVu Sans"/>
                <a:cs typeface="Calibri"/>
              </a:rPr>
              <a:t>ss</a:t>
            </a:r>
            <a:br>
              <a:rPr dirty="0">
                <a:solidFill>
                  <a:schemeClr val="bg1"/>
                </a:solidFill>
                <a:latin typeface="Calibri"/>
                <a:cs typeface="Calibri"/>
              </a:rPr>
            </a:br>
            <a:endParaRPr lang="zh-CN" altLang="en-US" sz="1600" dirty="0">
              <a:solidFill>
                <a:schemeClr val="bg1"/>
              </a:solidFill>
            </a:endParaRPr>
          </a:p>
          <a:p>
            <a:pPr algn="ctr">
              <a:lnSpc>
                <a:spcPct val="110000"/>
              </a:lnSpc>
              <a:tabLst>
                <a:tab pos="0" algn="l"/>
              </a:tabLst>
              <a:defRPr/>
            </a:pPr>
            <a:endParaRPr lang="en-GB" sz="1200" spc="-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40" name="图片 28" descr="男人微笑的看着前面&#10;&#10;AI 生成的内容可能不正确。">
            <a:extLst>
              <a:ext uri="{FF2B5EF4-FFF2-40B4-BE49-F238E27FC236}">
                <a16:creationId xmlns:a16="http://schemas.microsoft.com/office/drawing/2014/main" id="{65FECB91-D9F1-D19B-131D-D4DE2B6E4D2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7999" b="11315"/>
          <a:stretch/>
        </p:blipFill>
        <p:spPr bwMode="auto">
          <a:xfrm>
            <a:off x="3874152" y="1752033"/>
            <a:ext cx="1481926" cy="1453617"/>
          </a:xfrm>
          <a:prstGeom prst="rect">
            <a:avLst/>
          </a:prstGeom>
        </p:spPr>
      </p:pic>
      <p:pic>
        <p:nvPicPr>
          <p:cNvPr id="41" name="Picture 248">
            <a:extLst>
              <a:ext uri="{FF2B5EF4-FFF2-40B4-BE49-F238E27FC236}">
                <a16:creationId xmlns:a16="http://schemas.microsoft.com/office/drawing/2014/main" id="{58901D97-28F8-198C-51A5-C4275BE757AB}"/>
              </a:ext>
            </a:extLst>
          </p:cNvPr>
          <p:cNvPicPr/>
          <p:nvPr/>
        </p:nvPicPr>
        <p:blipFill rotWithShape="1">
          <a:blip r:embed="rId7"/>
          <a:srcRect l="5818" t="2341" r="7643" b="23417"/>
          <a:stretch/>
        </p:blipFill>
        <p:spPr bwMode="auto">
          <a:xfrm>
            <a:off x="5950481" y="1757199"/>
            <a:ext cx="1483200" cy="1444080"/>
          </a:xfrm>
          <a:prstGeom prst="rect">
            <a:avLst/>
          </a:prstGeom>
          <a:ln w="0">
            <a:noFill/>
          </a:ln>
        </p:spPr>
      </p:pic>
      <p:sp>
        <p:nvSpPr>
          <p:cNvPr id="42" name="CustomShape 5">
            <a:extLst>
              <a:ext uri="{FF2B5EF4-FFF2-40B4-BE49-F238E27FC236}">
                <a16:creationId xmlns:a16="http://schemas.microsoft.com/office/drawing/2014/main" id="{DF549C74-FA2B-4970-E2FE-D838ABBC6675}"/>
              </a:ext>
            </a:extLst>
          </p:cNvPr>
          <p:cNvSpPr/>
          <p:nvPr/>
        </p:nvSpPr>
        <p:spPr bwMode="auto">
          <a:xfrm>
            <a:off x="5700213" y="3141700"/>
            <a:ext cx="1983736" cy="942351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0" tIns="44994" rIns="0" bIns="44994" anchor="t">
            <a:noAutofit/>
          </a:bodyPr>
          <a:lstStyle/>
          <a:p>
            <a:pPr algn="ctr">
              <a:lnSpc>
                <a:spcPct val="110000"/>
              </a:lnSpc>
              <a:tabLst>
                <a:tab pos="0" algn="l"/>
              </a:tabLst>
              <a:defRPr/>
            </a:pPr>
            <a:r>
              <a:rPr lang="en-GB" b="1" spc="-1" dirty="0">
                <a:solidFill>
                  <a:schemeClr val="bg1"/>
                </a:solidFill>
                <a:latin typeface="Calibri"/>
                <a:ea typeface="DejaVu Sans"/>
                <a:cs typeface="Calibri"/>
              </a:rPr>
              <a:t>Merlin </a:t>
            </a:r>
            <a:r>
              <a:rPr lang="en-GB" b="1" spc="-1" dirty="0" err="1">
                <a:solidFill>
                  <a:schemeClr val="bg1"/>
                </a:solidFill>
                <a:latin typeface="Calibri"/>
                <a:ea typeface="DejaVu Sans"/>
                <a:cs typeface="Calibri"/>
              </a:rPr>
              <a:t>Hosak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52" name="CustomShape 4">
            <a:extLst>
              <a:ext uri="{FF2B5EF4-FFF2-40B4-BE49-F238E27FC236}">
                <a16:creationId xmlns:a16="http://schemas.microsoft.com/office/drawing/2014/main" id="{184D43F3-BEF8-47E6-85BB-D20C846402D8}"/>
              </a:ext>
            </a:extLst>
          </p:cNvPr>
          <p:cNvSpPr/>
          <p:nvPr/>
        </p:nvSpPr>
        <p:spPr bwMode="auto">
          <a:xfrm>
            <a:off x="7888639" y="3160238"/>
            <a:ext cx="1699890" cy="957948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0" tIns="44994" rIns="0" bIns="44994" anchor="t">
            <a:noAutofit/>
          </a:bodyPr>
          <a:lstStyle/>
          <a:p>
            <a:pPr algn="ctr">
              <a:lnSpc>
                <a:spcPct val="110000"/>
              </a:lnSpc>
              <a:tabLst>
                <a:tab pos="0" algn="l"/>
              </a:tabLst>
              <a:defRPr/>
            </a:pPr>
            <a:r>
              <a:rPr lang="en-GB" b="1" spc="-1" dirty="0" err="1">
                <a:solidFill>
                  <a:schemeClr val="bg1"/>
                </a:solidFill>
                <a:latin typeface="Calibri"/>
                <a:ea typeface="DejaVu Sans"/>
                <a:cs typeface="Calibri"/>
              </a:rPr>
              <a:t>Falko</a:t>
            </a:r>
            <a:r>
              <a:rPr lang="en-GB" b="1" spc="-1" dirty="0">
                <a:solidFill>
                  <a:schemeClr val="bg1"/>
                </a:solidFill>
                <a:latin typeface="Calibri"/>
                <a:ea typeface="DejaVu Sans"/>
                <a:cs typeface="Calibri"/>
              </a:rPr>
              <a:t> </a:t>
            </a:r>
            <a:r>
              <a:rPr lang="en-GB" b="1" spc="-1" dirty="0" err="1">
                <a:solidFill>
                  <a:schemeClr val="bg1"/>
                </a:solidFill>
                <a:latin typeface="Calibri"/>
                <a:ea typeface="DejaVu Sans"/>
                <a:cs typeface="Calibri"/>
              </a:rPr>
              <a:t>Ueckerdt</a:t>
            </a:r>
            <a:endParaRPr lang="en-GB" sz="1200" spc="-1" dirty="0">
              <a:solidFill>
                <a:schemeClr val="accent6">
                  <a:lumMod val="20000"/>
                  <a:lumOff val="80000"/>
                </a:schemeClr>
              </a:solidFill>
              <a:latin typeface="Calibri"/>
              <a:cs typeface="Calibri"/>
            </a:endParaRPr>
          </a:p>
          <a:p>
            <a:pPr algn="ctr">
              <a:lnSpc>
                <a:spcPct val="110000"/>
              </a:lnSpc>
              <a:tabLst>
                <a:tab pos="0" algn="l"/>
              </a:tabLst>
              <a:defRPr/>
            </a:pPr>
            <a:endParaRPr lang="en-GB" sz="1200" spc="-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97164518-5B80-481C-9B57-E3E64BF55E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 bwMode="auto">
          <a:xfrm>
            <a:off x="8738584" y="6093245"/>
            <a:ext cx="3022125" cy="604425"/>
          </a:xfrm>
          <a:prstGeom prst="rect">
            <a:avLst/>
          </a:prstGeom>
        </p:spPr>
      </p:pic>
      <p:sp>
        <p:nvSpPr>
          <p:cNvPr id="25" name="CustomShape 5">
            <a:extLst>
              <a:ext uri="{FF2B5EF4-FFF2-40B4-BE49-F238E27FC236}">
                <a16:creationId xmlns:a16="http://schemas.microsoft.com/office/drawing/2014/main" id="{63B29167-054A-46D5-A502-38D73FEB8EC5}"/>
              </a:ext>
            </a:extLst>
          </p:cNvPr>
          <p:cNvSpPr/>
          <p:nvPr/>
        </p:nvSpPr>
        <p:spPr bwMode="auto">
          <a:xfrm>
            <a:off x="1637148" y="4915436"/>
            <a:ext cx="7437860" cy="1156778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0" tIns="44994" rIns="89988" bIns="44994" anchor="t">
            <a:noAutofit/>
          </a:bodyPr>
          <a:lstStyle/>
          <a:p>
            <a:pPr>
              <a:lnSpc>
                <a:spcPct val="110000"/>
              </a:lnSpc>
              <a:tabLst>
                <a:tab pos="0" algn="l"/>
              </a:tabLst>
              <a:defRPr/>
            </a:pPr>
            <a:r>
              <a:rPr lang="de-DE" sz="2200" u="sng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https://github.com/pik-piam/flodym</a:t>
            </a:r>
            <a:endParaRPr lang="de-DE" sz="2200" u="sng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  <a:tabLst>
                <a:tab pos="0" algn="l"/>
              </a:tabLst>
              <a:defRPr/>
            </a:pPr>
            <a:r>
              <a:rPr lang="de-DE" sz="2200" u="sng" dirty="0">
                <a:solidFill>
                  <a:schemeClr val="bg1"/>
                </a:solidFill>
              </a:rPr>
              <a:t>flodym.readthedocs.io</a:t>
            </a:r>
          </a:p>
          <a:p>
            <a:pPr>
              <a:lnSpc>
                <a:spcPct val="110000"/>
              </a:lnSpc>
              <a:tabLst>
                <a:tab pos="0" algn="l"/>
              </a:tabLst>
              <a:defRPr/>
            </a:pPr>
            <a:r>
              <a:rPr lang="en-US" b="1" spc="-1" dirty="0">
                <a:solidFill>
                  <a:schemeClr val="bg1"/>
                </a:solidFill>
                <a:ea typeface="DejaVu Sans"/>
                <a:cs typeface="Calibri"/>
              </a:rPr>
              <a:t> </a:t>
            </a:r>
          </a:p>
          <a:p>
            <a:pPr>
              <a:lnSpc>
                <a:spcPct val="110000"/>
              </a:lnSpc>
              <a:tabLst>
                <a:tab pos="0" algn="l"/>
              </a:tabLst>
              <a:defRPr/>
            </a:pPr>
            <a:endParaRPr lang="en-GB" sz="1200" spc="-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6" name="CustomShape 5">
            <a:extLst>
              <a:ext uri="{FF2B5EF4-FFF2-40B4-BE49-F238E27FC236}">
                <a16:creationId xmlns:a16="http://schemas.microsoft.com/office/drawing/2014/main" id="{2EA69350-907F-4FBE-88D0-1823897FB008}"/>
              </a:ext>
            </a:extLst>
          </p:cNvPr>
          <p:cNvSpPr/>
          <p:nvPr/>
        </p:nvSpPr>
        <p:spPr bwMode="auto">
          <a:xfrm>
            <a:off x="-644775" y="4915436"/>
            <a:ext cx="2183543" cy="601842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35995" tIns="0" rIns="432000" bIns="44994" anchor="t">
            <a:noAutofit/>
          </a:bodyPr>
          <a:lstStyle/>
          <a:p>
            <a:pPr algn="r">
              <a:lnSpc>
                <a:spcPct val="110000"/>
              </a:lnSpc>
              <a:tabLst>
                <a:tab pos="0" algn="l"/>
              </a:tabLst>
              <a:defRPr/>
            </a:pPr>
            <a:r>
              <a:rPr lang="en-US" sz="2400" spc="-1" dirty="0">
                <a:solidFill>
                  <a:schemeClr val="accent6">
                    <a:lumMod val="20000"/>
                    <a:lumOff val="80000"/>
                  </a:schemeClr>
                </a:solidFill>
                <a:latin typeface="Calibri"/>
                <a:ea typeface="DejaVu Sans"/>
                <a:cs typeface="Calibri"/>
              </a:rPr>
              <a:t>Code</a:t>
            </a:r>
            <a:endParaRPr lang="en-GB" sz="2000" spc="-1" dirty="0">
              <a:solidFill>
                <a:schemeClr val="accent6">
                  <a:lumMod val="20000"/>
                  <a:lumOff val="80000"/>
                </a:schemeClr>
              </a:solidFill>
              <a:latin typeface="Calibri"/>
              <a:cs typeface="Calibri"/>
            </a:endParaRPr>
          </a:p>
          <a:p>
            <a:pPr algn="r">
              <a:lnSpc>
                <a:spcPct val="110000"/>
              </a:lnSpc>
              <a:tabLst>
                <a:tab pos="0" algn="l"/>
              </a:tabLst>
              <a:defRPr/>
            </a:pPr>
            <a:endParaRPr lang="en-GB" spc="-1" dirty="0">
              <a:solidFill>
                <a:schemeClr val="accent6">
                  <a:lumMod val="20000"/>
                  <a:lumOff val="8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27" name="Picture 249">
            <a:extLst>
              <a:ext uri="{FF2B5EF4-FFF2-40B4-BE49-F238E27FC236}">
                <a16:creationId xmlns:a16="http://schemas.microsoft.com/office/drawing/2014/main" id="{3229F9E1-6F78-4CDF-89B1-A631DD006312}"/>
              </a:ext>
            </a:extLst>
          </p:cNvPr>
          <p:cNvPicPr/>
          <p:nvPr/>
        </p:nvPicPr>
        <p:blipFill>
          <a:blip r:embed="rId11"/>
          <a:stretch/>
        </p:blipFill>
        <p:spPr bwMode="auto">
          <a:xfrm>
            <a:off x="1797822" y="1757199"/>
            <a:ext cx="1481927" cy="1448451"/>
          </a:xfrm>
          <a:prstGeom prst="rect">
            <a:avLst/>
          </a:prstGeom>
          <a:ln w="0">
            <a:noFill/>
          </a:ln>
        </p:spPr>
      </p:pic>
      <p:sp>
        <p:nvSpPr>
          <p:cNvPr id="28" name="CustomShape 5">
            <a:extLst>
              <a:ext uri="{FF2B5EF4-FFF2-40B4-BE49-F238E27FC236}">
                <a16:creationId xmlns:a16="http://schemas.microsoft.com/office/drawing/2014/main" id="{950867E7-B250-47C2-8FA5-53D231EA64B5}"/>
              </a:ext>
            </a:extLst>
          </p:cNvPr>
          <p:cNvSpPr/>
          <p:nvPr/>
        </p:nvSpPr>
        <p:spPr bwMode="auto">
          <a:xfrm>
            <a:off x="1267146" y="3149444"/>
            <a:ext cx="2543277" cy="913405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0" tIns="44994" rIns="0" bIns="44994" anchor="t">
            <a:noAutofit/>
          </a:bodyPr>
          <a:lstStyle/>
          <a:p>
            <a:pPr algn="ctr">
              <a:lnSpc>
                <a:spcPct val="110000"/>
              </a:lnSpc>
            </a:pPr>
            <a:r>
              <a:rPr lang="de-DE" b="1" spc="-1" dirty="0">
                <a:solidFill>
                  <a:schemeClr val="bg1"/>
                </a:solidFill>
                <a:latin typeface="Calibri"/>
                <a:ea typeface="DejaVu Sans"/>
                <a:cs typeface="Calibri"/>
              </a:rPr>
              <a:t>Jakob Dürrwächter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112DE0-A780-4A38-91BB-F14741185E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16039" y="1500699"/>
            <a:ext cx="11390186" cy="1435789"/>
          </a:xfrm>
        </p:spPr>
        <p:txBody>
          <a:bodyPr/>
          <a:lstStyle/>
          <a:p>
            <a:r>
              <a:rPr lang="en-US" dirty="0"/>
              <a:t>Great concept: abstraction, data classes</a:t>
            </a:r>
          </a:p>
          <a:p>
            <a:r>
              <a:rPr lang="en-US" dirty="0"/>
              <a:t>&gt; 100 citations </a:t>
            </a:r>
          </a:p>
          <a:p>
            <a:r>
              <a:rPr lang="en-US" dirty="0"/>
              <a:t>But: Doesn’t make full use of available data structures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E0AC4C-8639-4404-B8E8-187C39893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Flodym</a:t>
            </a:r>
            <a:r>
              <a:rPr lang="en-US" dirty="0"/>
              <a:t>? 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236B5B-85CC-4A27-8F3B-1F12EC75E01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5912" y="3656303"/>
            <a:ext cx="11390186" cy="2417926"/>
          </a:xfrm>
        </p:spPr>
        <p:txBody>
          <a:bodyPr/>
          <a:lstStyle/>
          <a:p>
            <a:r>
              <a:rPr lang="en-US" dirty="0"/>
              <a:t>Objects &amp; structure similar to ODYM </a:t>
            </a:r>
          </a:p>
          <a:p>
            <a:r>
              <a:rPr lang="en-US" dirty="0"/>
              <a:t>Integrated dimension management</a:t>
            </a:r>
          </a:p>
          <a:p>
            <a:r>
              <a:rPr lang="en-US" dirty="0"/>
              <a:t>Other functional extensions &amp; API streamlining </a:t>
            </a:r>
          </a:p>
          <a:p>
            <a:r>
              <a:rPr lang="en-US" dirty="0"/>
              <a:t>Complete refactor/rewrite with current software development practices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 Flexible, extensible, clean and simple application</a:t>
            </a:r>
            <a:endParaRPr lang="en-DE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880313-3D32-4CE1-B4CE-0D811A1EDA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5912" y="1046097"/>
            <a:ext cx="11390186" cy="454602"/>
          </a:xfrm>
        </p:spPr>
        <p:txBody>
          <a:bodyPr/>
          <a:lstStyle/>
          <a:p>
            <a:r>
              <a:rPr lang="en-US" dirty="0"/>
              <a:t>ODYM by Stefan Pauliuk</a:t>
            </a:r>
            <a:r>
              <a:rPr lang="en-US" baseline="30000" dirty="0"/>
              <a:t>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9557B4-F679-4720-9BA5-85417536A7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5912" y="3201699"/>
            <a:ext cx="11390186" cy="454602"/>
          </a:xfrm>
        </p:spPr>
        <p:txBody>
          <a:bodyPr/>
          <a:lstStyle/>
          <a:p>
            <a:r>
              <a:rPr lang="en-US" dirty="0" err="1"/>
              <a:t>Flodym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D5366-1986-4FE1-BD85-1D5A90C82212}"/>
              </a:ext>
            </a:extLst>
          </p:cNvPr>
          <p:cNvSpPr txBox="1"/>
          <p:nvPr/>
        </p:nvSpPr>
        <p:spPr>
          <a:xfrm>
            <a:off x="9377265" y="6460676"/>
            <a:ext cx="3722914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1400" baseline="30000" dirty="0"/>
              <a:t>1</a:t>
            </a:r>
            <a:r>
              <a:rPr lang="de-DE" sz="1400" dirty="0"/>
              <a:t>https://github.com/</a:t>
            </a:r>
            <a:r>
              <a:rPr lang="de-DE" sz="1400" dirty="0" err="1"/>
              <a:t>IndEcol</a:t>
            </a:r>
            <a:r>
              <a:rPr lang="de-DE" sz="1400" dirty="0"/>
              <a:t>/ODYM</a:t>
            </a:r>
            <a:endParaRPr lang="en-DE" sz="1400" dirty="0"/>
          </a:p>
        </p:txBody>
      </p:sp>
    </p:spTree>
    <p:extLst>
      <p:ext uri="{BB962C8B-B14F-4D97-AF65-F5344CB8AC3E}">
        <p14:creationId xmlns:p14="http://schemas.microsoft.com/office/powerpoint/2010/main" val="58146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8C27DDE-29F9-4EA3-B6D0-A18DB6DA3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DE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7E5718-F3B4-4564-9D93-D8883A838C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743991" y="1538439"/>
            <a:ext cx="7962234" cy="1053422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/>
              <a:t>Overview</a:t>
            </a:r>
            <a:endParaRPr lang="en-DE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23B4357-2EAA-4675-BC95-E44AA07971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43864" y="2902291"/>
            <a:ext cx="7962234" cy="1053422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dirty="0"/>
              <a:t>Arrays &amp; Dimension Management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dirty="0"/>
              <a:t>Other features: Stocks, MFA System, I/O </a:t>
            </a:r>
            <a:endParaRPr lang="en-D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6CEF997-E905-407D-AF30-42E59DCB3B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5912" y="1538438"/>
            <a:ext cx="3427952" cy="1053421"/>
          </a:xfrm>
          <a:solidFill>
            <a:schemeClr val="accent6">
              <a:lumMod val="75000"/>
            </a:schemeClr>
          </a:solidFill>
        </p:spPr>
        <p:txBody>
          <a:bodyPr/>
          <a:lstStyle/>
          <a:p>
            <a:r>
              <a:rPr lang="en-US" dirty="0"/>
              <a:t>Material Flow Analysis</a:t>
            </a:r>
            <a:endParaRPr lang="en-DE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9333DC-86A0-47BA-BBE9-6533137A9B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5912" y="2902289"/>
            <a:ext cx="3427952" cy="1053421"/>
          </a:xfrm>
          <a:solidFill>
            <a:schemeClr val="accent6">
              <a:lumMod val="75000"/>
            </a:schemeClr>
          </a:solidFill>
        </p:spPr>
        <p:txBody>
          <a:bodyPr/>
          <a:lstStyle/>
          <a:p>
            <a:r>
              <a:rPr lang="en-US" dirty="0" err="1"/>
              <a:t>Flodym</a:t>
            </a:r>
            <a:r>
              <a:rPr lang="en-US" dirty="0"/>
              <a:t> Features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5EC9C43-345B-477E-9E76-44FA68D2B4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43864" y="4266142"/>
            <a:ext cx="7962234" cy="1053422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/>
              <a:t>REMIND-MFA</a:t>
            </a:r>
            <a:endParaRPr lang="en-DE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42B5BC4-5666-460A-9A34-CED08AFBC0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5912" y="4266140"/>
            <a:ext cx="3427952" cy="1053421"/>
          </a:xfrm>
          <a:solidFill>
            <a:schemeClr val="accent6">
              <a:lumMod val="75000"/>
            </a:schemeClr>
          </a:solidFill>
        </p:spPr>
        <p:txBody>
          <a:bodyPr/>
          <a:lstStyle/>
          <a:p>
            <a:r>
              <a:rPr lang="en-US" dirty="0"/>
              <a:t>Application Example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4917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FAE10-456B-4FFF-8AD4-4D53AB767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Material Flow Analysis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07EB38-B6CF-48F8-AF3D-8A8F2362944D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81645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92200D-5031-45CF-8401-06D22F7AF2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16039" y="2234241"/>
            <a:ext cx="11390186" cy="2518913"/>
          </a:xfrm>
          <a:solidFill>
            <a:schemeClr val="accent6">
              <a:lumMod val="40000"/>
              <a:lumOff val="60000"/>
            </a:schemeClr>
          </a:solidFill>
        </p:spPr>
        <p:txBody>
          <a:bodyPr anchor="ctr"/>
          <a:lstStyle/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You’d like to compare the future emission intensity of automobile production </a:t>
            </a:r>
            <a:br>
              <a:rPr lang="en-US" dirty="0"/>
            </a:br>
            <a:r>
              <a:rPr lang="en-US" dirty="0"/>
              <a:t>in the EU and the US.</a:t>
            </a:r>
          </a:p>
          <a:p>
            <a:pPr>
              <a:lnSpc>
                <a:spcPct val="150000"/>
              </a:lnSpc>
            </a:pPr>
            <a:r>
              <a:rPr lang="en-US" dirty="0"/>
              <a:t>For this, you need the future share of steel production from scrap</a:t>
            </a:r>
            <a:br>
              <a:rPr lang="en-US" dirty="0"/>
            </a:b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610CA6-866E-4E3D-8590-00773BF65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Research Question</a:t>
            </a:r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DCB651-AAAD-4390-8083-66FE5C0BCA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5912" y="4753154"/>
            <a:ext cx="11390186" cy="669841"/>
          </a:xfrm>
          <a:solidFill>
            <a:schemeClr val="accent6">
              <a:lumMod val="75000"/>
            </a:schemeClr>
          </a:solidFill>
        </p:spPr>
        <p:txBody>
          <a:bodyPr/>
          <a:lstStyle/>
          <a:p>
            <a:pPr algn="ctr"/>
            <a:endParaRPr lang="en-US" dirty="0"/>
          </a:p>
          <a:p>
            <a:pPr algn="ctr"/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How much steel is produced from scrap in these regions in the future?</a:t>
            </a:r>
            <a:endParaRPr lang="en-DE" dirty="0"/>
          </a:p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33332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C1D426C1-FF3C-4145-B862-85A1D9DE4EFE}"/>
              </a:ext>
            </a:extLst>
          </p:cNvPr>
          <p:cNvSpPr/>
          <p:nvPr/>
        </p:nvSpPr>
        <p:spPr>
          <a:xfrm>
            <a:off x="9306346" y="634136"/>
            <a:ext cx="2222984" cy="2500362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E949A7-0AAC-458F-9478-8C8DF07A69D8}"/>
              </a:ext>
            </a:extLst>
          </p:cNvPr>
          <p:cNvSpPr/>
          <p:nvPr/>
        </p:nvSpPr>
        <p:spPr>
          <a:xfrm>
            <a:off x="1529149" y="1003468"/>
            <a:ext cx="6673962" cy="3317838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E59D15-1A5C-4A16-953A-867AD76C5193}"/>
              </a:ext>
            </a:extLst>
          </p:cNvPr>
          <p:cNvSpPr/>
          <p:nvPr/>
        </p:nvSpPr>
        <p:spPr>
          <a:xfrm>
            <a:off x="2010780" y="1474589"/>
            <a:ext cx="5710702" cy="2375598"/>
          </a:xfrm>
          <a:prstGeom prst="rect">
            <a:avLst/>
          </a:prstGeom>
          <a:solidFill>
            <a:schemeClr val="bg1"/>
          </a:solidFill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A56ED6-AB03-4E97-9EF1-C1A7BFB88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dynamic MFA work?</a:t>
            </a:r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375091-C29A-4181-AD0D-D08D4FE9D3AD}"/>
              </a:ext>
            </a:extLst>
          </p:cNvPr>
          <p:cNvSpPr/>
          <p:nvPr/>
        </p:nvSpPr>
        <p:spPr>
          <a:xfrm>
            <a:off x="587422" y="1974921"/>
            <a:ext cx="1423358" cy="92060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Raw Steel</a:t>
            </a:r>
            <a:br>
              <a:rPr lang="en-US" dirty="0"/>
            </a:br>
            <a:r>
              <a:rPr lang="en-US" dirty="0"/>
              <a:t>Production</a:t>
            </a:r>
            <a:endParaRPr lang="en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78F1CF-BA7C-4E6D-97D5-0F67166AD3D1}"/>
              </a:ext>
            </a:extLst>
          </p:cNvPr>
          <p:cNvSpPr/>
          <p:nvPr/>
        </p:nvSpPr>
        <p:spPr>
          <a:xfrm>
            <a:off x="2965442" y="1974921"/>
            <a:ext cx="1423358" cy="92060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/>
              <a:t>M</a:t>
            </a:r>
            <a:r>
              <a:rPr lang="en-US" dirty="0"/>
              <a:t>anu-</a:t>
            </a:r>
            <a:r>
              <a:rPr lang="en-US" dirty="0" err="1"/>
              <a:t>facturing</a:t>
            </a:r>
            <a:endParaRPr lang="en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802169-35F4-40B3-B143-BC02045546D5}"/>
              </a:ext>
            </a:extLst>
          </p:cNvPr>
          <p:cNvSpPr/>
          <p:nvPr/>
        </p:nvSpPr>
        <p:spPr>
          <a:xfrm>
            <a:off x="5343462" y="1974921"/>
            <a:ext cx="1423358" cy="92060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/>
              <a:t>U</a:t>
            </a:r>
            <a:r>
              <a:rPr lang="en-US" dirty="0"/>
              <a:t>se</a:t>
            </a:r>
            <a:endParaRPr lang="en-DE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4410C44-C0E0-48CF-BBBE-A8390966A766}"/>
              </a:ext>
            </a:extLst>
          </p:cNvPr>
          <p:cNvSpPr/>
          <p:nvPr/>
        </p:nvSpPr>
        <p:spPr>
          <a:xfrm>
            <a:off x="0" y="2168353"/>
            <a:ext cx="587422" cy="553153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E209B63-F768-45C7-A8E6-C863887425A4}"/>
              </a:ext>
            </a:extLst>
          </p:cNvPr>
          <p:cNvSpPr/>
          <p:nvPr/>
        </p:nvSpPr>
        <p:spPr>
          <a:xfrm>
            <a:off x="4388800" y="2225199"/>
            <a:ext cx="954662" cy="420047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6304505-6BD3-46DB-894E-01F59EF31BCA}"/>
              </a:ext>
            </a:extLst>
          </p:cNvPr>
          <p:cNvSpPr/>
          <p:nvPr/>
        </p:nvSpPr>
        <p:spPr>
          <a:xfrm>
            <a:off x="2010780" y="2116385"/>
            <a:ext cx="954662" cy="637674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F5DCC88-0406-4394-98CA-BBE5D922F972}"/>
              </a:ext>
            </a:extLst>
          </p:cNvPr>
          <p:cNvSpPr/>
          <p:nvPr/>
        </p:nvSpPr>
        <p:spPr>
          <a:xfrm rot="5400000">
            <a:off x="3199789" y="3275092"/>
            <a:ext cx="954662" cy="195529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38E9F87-114F-4B24-8BB6-E28DD85E5E43}"/>
              </a:ext>
            </a:extLst>
          </p:cNvPr>
          <p:cNvSpPr/>
          <p:nvPr/>
        </p:nvSpPr>
        <p:spPr>
          <a:xfrm>
            <a:off x="6766819" y="2327053"/>
            <a:ext cx="954663" cy="216340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D96B0-9B2D-4635-A486-D2DA568A7DDB}"/>
              </a:ext>
            </a:extLst>
          </p:cNvPr>
          <p:cNvSpPr/>
          <p:nvPr/>
        </p:nvSpPr>
        <p:spPr>
          <a:xfrm>
            <a:off x="7721482" y="1974921"/>
            <a:ext cx="1423358" cy="92060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Recycling</a:t>
            </a:r>
            <a:endParaRPr lang="en-D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1F9D81-867D-48F5-8E3D-D55025CF7F1D}"/>
              </a:ext>
            </a:extLst>
          </p:cNvPr>
          <p:cNvSpPr txBox="1"/>
          <p:nvPr/>
        </p:nvSpPr>
        <p:spPr>
          <a:xfrm>
            <a:off x="1529149" y="1066900"/>
            <a:ext cx="667396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chemeClr val="bg1"/>
                </a:solidFill>
              </a:rPr>
              <a:t>S</a:t>
            </a:r>
            <a:r>
              <a:rPr lang="en-US" dirty="0">
                <a:solidFill>
                  <a:schemeClr val="bg1"/>
                </a:solidFill>
              </a:rPr>
              <a:t>ystem environment</a:t>
            </a:r>
            <a:endParaRPr lang="en-DE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8C59FBE-02C4-429B-BCD1-C745247ACDFF}"/>
                  </a:ext>
                </a:extLst>
              </p:cNvPr>
              <p:cNvSpPr txBox="1"/>
              <p:nvPr/>
            </p:nvSpPr>
            <p:spPr>
              <a:xfrm>
                <a:off x="437087" y="4415454"/>
                <a:ext cx="4109033" cy="423770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𝑝𝑟𝑜𝑑𝑢𝑐𝑡𝑖𝑜𝑛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  <a:endParaRPr lang="en-DE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8C59FBE-02C4-429B-BCD1-C745247AC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87" y="4415454"/>
                <a:ext cx="4109033" cy="423770"/>
              </a:xfrm>
              <a:prstGeom prst="rect">
                <a:avLst/>
              </a:prstGeom>
              <a:blipFill>
                <a:blip r:embed="rId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88CA83-4AF2-46B9-920B-364F82D2F440}"/>
                  </a:ext>
                </a:extLst>
              </p:cNvPr>
              <p:cNvSpPr txBox="1"/>
              <p:nvPr/>
            </p:nvSpPr>
            <p:spPr>
              <a:xfrm>
                <a:off x="2750392" y="5112627"/>
                <a:ext cx="5712121" cy="410305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𝑙𝑜𝑠𝑠</m:t>
                        </m:r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𝑟𝑎𝑡𝑒</m:t>
                        </m:r>
                      </m:sub>
                    </m:sSub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88CA83-4AF2-46B9-920B-364F82D2F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392" y="5112627"/>
                <a:ext cx="5712121" cy="410305"/>
              </a:xfrm>
              <a:prstGeom prst="rect">
                <a:avLst/>
              </a:prstGeom>
              <a:blipFill>
                <a:blip r:embed="rId3"/>
                <a:stretch>
                  <a:fillRect b="-134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3F52A6-C876-488F-8D94-4232B48EA1A8}"/>
                  </a:ext>
                </a:extLst>
              </p:cNvPr>
              <p:cNvSpPr txBox="1"/>
              <p:nvPr/>
            </p:nvSpPr>
            <p:spPr>
              <a:xfrm>
                <a:off x="2750480" y="5518882"/>
                <a:ext cx="7342425" cy="423770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)∗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𝑝𝑟𝑜𝑑𝑢𝑐𝑡</m:t>
                        </m:r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𝑠h𝑎𝑟𝑒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3F52A6-C876-488F-8D94-4232B48EA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480" y="5518882"/>
                <a:ext cx="7342425" cy="423770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8465635-E394-4A10-A018-D360E16F4513}"/>
                  </a:ext>
                </a:extLst>
              </p:cNvPr>
              <p:cNvSpPr txBox="1"/>
              <p:nvPr/>
            </p:nvSpPr>
            <p:spPr>
              <a:xfrm>
                <a:off x="1992100" y="1591643"/>
                <a:ext cx="635470" cy="369332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8465635-E394-4A10-A018-D360E16F4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100" y="1591643"/>
                <a:ext cx="635470" cy="369332"/>
              </a:xfrm>
              <a:prstGeom prst="rect">
                <a:avLst/>
              </a:prstGeom>
              <a:blipFill>
                <a:blip r:embed="rId5"/>
                <a:stretch>
                  <a:fillRect r="-124038" b="-1311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5DB4CB9-25AF-4F9C-AD8E-90EA2415A166}"/>
                  </a:ext>
                </a:extLst>
              </p:cNvPr>
              <p:cNvSpPr txBox="1"/>
              <p:nvPr/>
            </p:nvSpPr>
            <p:spPr>
              <a:xfrm>
                <a:off x="3774885" y="3246010"/>
                <a:ext cx="635470" cy="369332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5DB4CB9-25AF-4F9C-AD8E-90EA2415A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885" y="3246010"/>
                <a:ext cx="635470" cy="369332"/>
              </a:xfrm>
              <a:prstGeom prst="rect">
                <a:avLst/>
              </a:prstGeom>
              <a:blipFill>
                <a:blip r:embed="rId6"/>
                <a:stretch>
                  <a:fillRect r="-89423" b="-1311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7707D2A-47D0-4FBA-AF07-3880272C38A0}"/>
                  </a:ext>
                </a:extLst>
              </p:cNvPr>
              <p:cNvSpPr txBox="1"/>
              <p:nvPr/>
            </p:nvSpPr>
            <p:spPr>
              <a:xfrm>
                <a:off x="4230660" y="1591623"/>
                <a:ext cx="635470" cy="369332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7707D2A-47D0-4FBA-AF07-3880272C3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660" y="1591623"/>
                <a:ext cx="635470" cy="369332"/>
              </a:xfrm>
              <a:prstGeom prst="rect">
                <a:avLst/>
              </a:prstGeom>
              <a:blipFill>
                <a:blip r:embed="rId7"/>
                <a:stretch>
                  <a:fillRect r="-127885" b="-1311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00A2790-9B0E-485F-B7BA-AC90A04BB89B}"/>
                  </a:ext>
                </a:extLst>
              </p:cNvPr>
              <p:cNvSpPr txBox="1"/>
              <p:nvPr/>
            </p:nvSpPr>
            <p:spPr>
              <a:xfrm>
                <a:off x="6608680" y="1592012"/>
                <a:ext cx="635470" cy="369332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00A2790-9B0E-485F-B7BA-AC90A04BB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680" y="1592012"/>
                <a:ext cx="635470" cy="369332"/>
              </a:xfrm>
              <a:prstGeom prst="rect">
                <a:avLst/>
              </a:prstGeom>
              <a:blipFill>
                <a:blip r:embed="rId8"/>
                <a:stretch>
                  <a:fillRect r="-84615" b="-1311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9BE34DD-DEC2-4749-8640-BAF77E5C3F35}"/>
                  </a:ext>
                </a:extLst>
              </p:cNvPr>
              <p:cNvSpPr txBox="1"/>
              <p:nvPr/>
            </p:nvSpPr>
            <p:spPr>
              <a:xfrm>
                <a:off x="5223300" y="6199004"/>
                <a:ext cx="5347647" cy="424732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), 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𝑙𝑖𝑓𝑒𝑡𝑖𝑚𝑒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9BE34DD-DEC2-4749-8640-BAF77E5C3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300" y="6199004"/>
                <a:ext cx="5347647" cy="424732"/>
              </a:xfrm>
              <a:prstGeom prst="rect">
                <a:avLst/>
              </a:prstGeom>
              <a:blipFill>
                <a:blip r:embed="rId9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E06EB710-CE94-4221-A5B7-27966A3C8E40}"/>
              </a:ext>
            </a:extLst>
          </p:cNvPr>
          <p:cNvSpPr/>
          <p:nvPr/>
        </p:nvSpPr>
        <p:spPr>
          <a:xfrm>
            <a:off x="9474557" y="1128942"/>
            <a:ext cx="556405" cy="36780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3213C6-DA97-4724-934F-99FD26F22BC6}"/>
              </a:ext>
            </a:extLst>
          </p:cNvPr>
          <p:cNvSpPr txBox="1"/>
          <p:nvPr/>
        </p:nvSpPr>
        <p:spPr>
          <a:xfrm>
            <a:off x="10224335" y="1150182"/>
            <a:ext cx="1212730" cy="338554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r>
              <a:rPr lang="en-US" sz="1600" dirty="0"/>
              <a:t>Process</a:t>
            </a:r>
            <a:endParaRPr lang="en-DE" sz="1600" dirty="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9885760-AE52-49A7-BC02-F33AAF4215F8}"/>
              </a:ext>
            </a:extLst>
          </p:cNvPr>
          <p:cNvSpPr/>
          <p:nvPr/>
        </p:nvSpPr>
        <p:spPr>
          <a:xfrm>
            <a:off x="9474557" y="1616357"/>
            <a:ext cx="556405" cy="369332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B8517C0-ACAA-4D1E-A51D-6A063A625F8A}"/>
              </a:ext>
            </a:extLst>
          </p:cNvPr>
          <p:cNvSpPr txBox="1"/>
          <p:nvPr/>
        </p:nvSpPr>
        <p:spPr>
          <a:xfrm>
            <a:off x="10224335" y="1637597"/>
            <a:ext cx="1212730" cy="338554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r>
              <a:rPr lang="en-US" sz="1600" dirty="0"/>
              <a:t>Flow</a:t>
            </a:r>
            <a:endParaRPr lang="en-DE" sz="16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340EDC-0641-47D6-AA0B-8774384A9043}"/>
              </a:ext>
            </a:extLst>
          </p:cNvPr>
          <p:cNvSpPr/>
          <p:nvPr/>
        </p:nvSpPr>
        <p:spPr>
          <a:xfrm>
            <a:off x="9474557" y="2091749"/>
            <a:ext cx="556400" cy="36780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6A3617-E5FE-4AB3-8861-3526E4614D3B}"/>
              </a:ext>
            </a:extLst>
          </p:cNvPr>
          <p:cNvSpPr txBox="1"/>
          <p:nvPr/>
        </p:nvSpPr>
        <p:spPr>
          <a:xfrm>
            <a:off x="10224335" y="2106376"/>
            <a:ext cx="1212730" cy="338554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r>
              <a:rPr lang="en-US" sz="1600" dirty="0"/>
              <a:t>Stock</a:t>
            </a:r>
            <a:endParaRPr lang="en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7C66A74-8499-486F-AEB8-B594D3111A78}"/>
                  </a:ext>
                </a:extLst>
              </p:cNvPr>
              <p:cNvSpPr/>
              <p:nvPr/>
            </p:nvSpPr>
            <p:spPr>
              <a:xfrm>
                <a:off x="9474557" y="2575843"/>
                <a:ext cx="556400" cy="367808"/>
              </a:xfrm>
              <a:prstGeom prst="rect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7C66A74-8499-486F-AEB8-B594D3111A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4557" y="2575843"/>
                <a:ext cx="556400" cy="3678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1AC2D219-F733-434A-A050-8CFC4692A789}"/>
              </a:ext>
            </a:extLst>
          </p:cNvPr>
          <p:cNvSpPr txBox="1"/>
          <p:nvPr/>
        </p:nvSpPr>
        <p:spPr>
          <a:xfrm>
            <a:off x="10224335" y="2585381"/>
            <a:ext cx="1212730" cy="338554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r>
              <a:rPr lang="en-US" sz="1600" dirty="0"/>
              <a:t>Parameter</a:t>
            </a:r>
            <a:endParaRPr lang="en-DE" sz="16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C0595E9-26E6-4A77-9A14-88FEC61FF29B}"/>
              </a:ext>
            </a:extLst>
          </p:cNvPr>
          <p:cNvSpPr txBox="1"/>
          <p:nvPr/>
        </p:nvSpPr>
        <p:spPr>
          <a:xfrm>
            <a:off x="9306346" y="634136"/>
            <a:ext cx="222298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Vocabulary</a:t>
            </a:r>
            <a:endParaRPr lang="en-D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A8B9D5D-6EC7-488D-BB62-27E881332590}"/>
                  </a:ext>
                </a:extLst>
              </p:cNvPr>
              <p:cNvSpPr/>
              <p:nvPr/>
            </p:nvSpPr>
            <p:spPr>
              <a:xfrm>
                <a:off x="9306346" y="3699523"/>
                <a:ext cx="2222984" cy="1197575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– time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– region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– grade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– product </a:t>
                </a: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A8B9D5D-6EC7-488D-BB62-27E8813325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6346" y="3699523"/>
                <a:ext cx="2222984" cy="1197575"/>
              </a:xfrm>
              <a:prstGeom prst="rect">
                <a:avLst/>
              </a:prstGeom>
              <a:blipFill>
                <a:blip r:embed="rId11"/>
                <a:stretch>
                  <a:fillRect t="-3061" b="-76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6BDD806F-5A0B-4F14-96A4-1B51262930C0}"/>
              </a:ext>
            </a:extLst>
          </p:cNvPr>
          <p:cNvSpPr txBox="1"/>
          <p:nvPr/>
        </p:nvSpPr>
        <p:spPr>
          <a:xfrm>
            <a:off x="9306346" y="3330190"/>
            <a:ext cx="222298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Dimensions</a:t>
            </a:r>
            <a:endParaRPr lang="en-DE" b="1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D5F55C2-B6BF-4650-B8FA-A6B778D936B9}"/>
              </a:ext>
            </a:extLst>
          </p:cNvPr>
          <p:cNvSpPr/>
          <p:nvPr/>
        </p:nvSpPr>
        <p:spPr>
          <a:xfrm>
            <a:off x="2578688" y="1633609"/>
            <a:ext cx="737438" cy="320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1E0F81D-C34F-499D-87BD-35FD09509E9C}"/>
              </a:ext>
            </a:extLst>
          </p:cNvPr>
          <p:cNvSpPr/>
          <p:nvPr/>
        </p:nvSpPr>
        <p:spPr>
          <a:xfrm>
            <a:off x="4864686" y="1616357"/>
            <a:ext cx="737438" cy="320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B121D18-3043-4C34-8AAE-1382AA165ABB}"/>
              </a:ext>
            </a:extLst>
          </p:cNvPr>
          <p:cNvSpPr/>
          <p:nvPr/>
        </p:nvSpPr>
        <p:spPr>
          <a:xfrm>
            <a:off x="7199592" y="1616357"/>
            <a:ext cx="504000" cy="320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24813A2-7433-445A-A71B-2727803FEF41}"/>
              </a:ext>
            </a:extLst>
          </p:cNvPr>
          <p:cNvSpPr/>
          <p:nvPr/>
        </p:nvSpPr>
        <p:spPr>
          <a:xfrm>
            <a:off x="4385283" y="3320780"/>
            <a:ext cx="736591" cy="320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72B8A5F-DF03-454C-990A-CB00F75DD28A}"/>
              </a:ext>
            </a:extLst>
          </p:cNvPr>
          <p:cNvSpPr/>
          <p:nvPr/>
        </p:nvSpPr>
        <p:spPr>
          <a:xfrm>
            <a:off x="3364691" y="4437520"/>
            <a:ext cx="815426" cy="386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4B2417C-4913-4DA0-B253-BFCC2D3819A5}"/>
              </a:ext>
            </a:extLst>
          </p:cNvPr>
          <p:cNvSpPr/>
          <p:nvPr/>
        </p:nvSpPr>
        <p:spPr>
          <a:xfrm>
            <a:off x="1084948" y="4429189"/>
            <a:ext cx="815425" cy="386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15FB9C3-60DA-4968-9AA4-C849EB699499}"/>
              </a:ext>
            </a:extLst>
          </p:cNvPr>
          <p:cNvSpPr/>
          <p:nvPr/>
        </p:nvSpPr>
        <p:spPr>
          <a:xfrm>
            <a:off x="3436575" y="5130221"/>
            <a:ext cx="559512" cy="386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F8D32EC-C07D-46EB-864D-8802EA320BEE}"/>
              </a:ext>
            </a:extLst>
          </p:cNvPr>
          <p:cNvSpPr/>
          <p:nvPr/>
        </p:nvSpPr>
        <p:spPr>
          <a:xfrm>
            <a:off x="5074842" y="5129290"/>
            <a:ext cx="821572" cy="386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EDF3958-C792-44EF-B971-DCB2CBFE9E65}"/>
              </a:ext>
            </a:extLst>
          </p:cNvPr>
          <p:cNvSpPr/>
          <p:nvPr/>
        </p:nvSpPr>
        <p:spPr>
          <a:xfrm>
            <a:off x="7074146" y="5138876"/>
            <a:ext cx="559512" cy="386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E1CBAA1-02A8-4ADC-89AB-074E2EE372E2}"/>
              </a:ext>
            </a:extLst>
          </p:cNvPr>
          <p:cNvSpPr/>
          <p:nvPr/>
        </p:nvSpPr>
        <p:spPr>
          <a:xfrm>
            <a:off x="3440503" y="5586098"/>
            <a:ext cx="809443" cy="343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AFA86B4-9939-48E7-8BE8-7BDEF0A1B52A}"/>
              </a:ext>
            </a:extLst>
          </p:cNvPr>
          <p:cNvSpPr/>
          <p:nvPr/>
        </p:nvSpPr>
        <p:spPr>
          <a:xfrm>
            <a:off x="5220180" y="5535103"/>
            <a:ext cx="809443" cy="343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E92B0D3-28FA-4A05-A01E-B00F560C5D40}"/>
              </a:ext>
            </a:extLst>
          </p:cNvPr>
          <p:cNvSpPr/>
          <p:nvPr/>
        </p:nvSpPr>
        <p:spPr>
          <a:xfrm>
            <a:off x="6901130" y="5602389"/>
            <a:ext cx="533405" cy="343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649A393-1FF3-4A8B-A63B-78F50EB01543}"/>
              </a:ext>
            </a:extLst>
          </p:cNvPr>
          <p:cNvSpPr/>
          <p:nvPr/>
        </p:nvSpPr>
        <p:spPr>
          <a:xfrm>
            <a:off x="7556024" y="5539594"/>
            <a:ext cx="2362039" cy="382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BCFF4DB-CBCF-4FAA-B478-4E83C5DB18AD}"/>
              </a:ext>
            </a:extLst>
          </p:cNvPr>
          <p:cNvSpPr/>
          <p:nvPr/>
        </p:nvSpPr>
        <p:spPr>
          <a:xfrm>
            <a:off x="5865961" y="6220207"/>
            <a:ext cx="552091" cy="382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435A852-4481-4DFC-B401-D445AEA995B9}"/>
              </a:ext>
            </a:extLst>
          </p:cNvPr>
          <p:cNvSpPr/>
          <p:nvPr/>
        </p:nvSpPr>
        <p:spPr>
          <a:xfrm>
            <a:off x="7700532" y="6234571"/>
            <a:ext cx="761979" cy="343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52276E0-8D25-4FC2-A3E8-96D89163B468}"/>
              </a:ext>
            </a:extLst>
          </p:cNvPr>
          <p:cNvSpPr/>
          <p:nvPr/>
        </p:nvSpPr>
        <p:spPr>
          <a:xfrm>
            <a:off x="9552191" y="6238304"/>
            <a:ext cx="359556" cy="343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1BC82B3-48C8-48FE-B20D-13044884D90A}"/>
              </a:ext>
            </a:extLst>
          </p:cNvPr>
          <p:cNvSpPr/>
          <p:nvPr/>
        </p:nvSpPr>
        <p:spPr>
          <a:xfrm>
            <a:off x="2053928" y="1637597"/>
            <a:ext cx="556389" cy="312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473B71F-F066-4D36-8E11-8D4C68BA1407}"/>
              </a:ext>
            </a:extLst>
          </p:cNvPr>
          <p:cNvSpPr/>
          <p:nvPr/>
        </p:nvSpPr>
        <p:spPr>
          <a:xfrm>
            <a:off x="492209" y="4492603"/>
            <a:ext cx="2944365" cy="312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B9D5CA8-4A41-4038-9FBF-DFBE66E56181}"/>
              </a:ext>
            </a:extLst>
          </p:cNvPr>
          <p:cNvSpPr/>
          <p:nvPr/>
        </p:nvSpPr>
        <p:spPr>
          <a:xfrm>
            <a:off x="2780504" y="5150373"/>
            <a:ext cx="4353541" cy="3892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2FC693F-BDC3-4292-A22B-950EF79219C4}"/>
              </a:ext>
            </a:extLst>
          </p:cNvPr>
          <p:cNvSpPr/>
          <p:nvPr/>
        </p:nvSpPr>
        <p:spPr>
          <a:xfrm>
            <a:off x="2780503" y="5554687"/>
            <a:ext cx="4844649" cy="3892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42171A7-0EEF-4EB0-B66D-F5AF83CC7D95}"/>
              </a:ext>
            </a:extLst>
          </p:cNvPr>
          <p:cNvSpPr/>
          <p:nvPr/>
        </p:nvSpPr>
        <p:spPr>
          <a:xfrm>
            <a:off x="5216107" y="6227689"/>
            <a:ext cx="4850920" cy="3892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6BF412B-CF0E-41EC-811B-FD24F77ADF61}"/>
              </a:ext>
            </a:extLst>
          </p:cNvPr>
          <p:cNvSpPr/>
          <p:nvPr/>
        </p:nvSpPr>
        <p:spPr>
          <a:xfrm>
            <a:off x="4289605" y="1637597"/>
            <a:ext cx="602379" cy="312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E009AD3-3D3B-4301-9792-63C6BB40C288}"/>
              </a:ext>
            </a:extLst>
          </p:cNvPr>
          <p:cNvSpPr/>
          <p:nvPr/>
        </p:nvSpPr>
        <p:spPr>
          <a:xfrm>
            <a:off x="6670493" y="1630425"/>
            <a:ext cx="576524" cy="312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5485B44-C148-4B1F-8072-7EAECF97E529}"/>
              </a:ext>
            </a:extLst>
          </p:cNvPr>
          <p:cNvSpPr/>
          <p:nvPr/>
        </p:nvSpPr>
        <p:spPr>
          <a:xfrm>
            <a:off x="3833831" y="3302803"/>
            <a:ext cx="576524" cy="312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8BB90C5-242B-4C49-81F3-AA5255226D59}"/>
              </a:ext>
            </a:extLst>
          </p:cNvPr>
          <p:cNvSpPr/>
          <p:nvPr/>
        </p:nvSpPr>
        <p:spPr>
          <a:xfrm>
            <a:off x="5343462" y="1978219"/>
            <a:ext cx="1423358" cy="9206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/>
              <a:t>U</a:t>
            </a:r>
            <a:r>
              <a:rPr lang="en-US" dirty="0"/>
              <a:t>se</a:t>
            </a:r>
            <a:endParaRPr lang="en-DE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4340607-32CF-45B3-8375-294CD6DA0176}"/>
              </a:ext>
            </a:extLst>
          </p:cNvPr>
          <p:cNvGrpSpPr/>
          <p:nvPr/>
        </p:nvGrpSpPr>
        <p:grpSpPr>
          <a:xfrm>
            <a:off x="147474" y="2499644"/>
            <a:ext cx="5015082" cy="4216539"/>
            <a:chOff x="114040" y="3060799"/>
            <a:chExt cx="5015082" cy="421653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9C0B3B0-2250-4314-8507-073F38AB5848}"/>
                </a:ext>
              </a:extLst>
            </p:cNvPr>
            <p:cNvSpPr txBox="1"/>
            <p:nvPr/>
          </p:nvSpPr>
          <p:spPr>
            <a:xfrm>
              <a:off x="114040" y="3060799"/>
              <a:ext cx="5015082" cy="42165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US" b="1" dirty="0"/>
                <a:t>Dynamic Stock:</a:t>
              </a:r>
              <a:br>
                <a:rPr lang="en-US" b="1" dirty="0"/>
              </a:br>
              <a:endParaRPr lang="en-US" b="1" dirty="0"/>
            </a:p>
            <a:p>
              <a:pPr algn="ctr"/>
              <a:r>
                <a:rPr lang="en-US" sz="1600" b="1" dirty="0"/>
                <a:t>Lifetime distribution functions</a:t>
              </a:r>
              <a:br>
                <a:rPr lang="en-US" dirty="0"/>
              </a:br>
              <a:br>
                <a:rPr lang="en-US" dirty="0"/>
              </a:br>
              <a:br>
                <a:rPr lang="en-US" dirty="0"/>
              </a:br>
              <a:br>
                <a:rPr lang="en-US" dirty="0"/>
              </a:br>
              <a:br>
                <a:rPr lang="en-US" dirty="0"/>
              </a:br>
              <a:br>
                <a:rPr lang="en-US" dirty="0"/>
              </a:br>
              <a:br>
                <a:rPr lang="en-US" dirty="0"/>
              </a:br>
              <a:br>
                <a:rPr lang="en-US" dirty="0"/>
              </a:br>
              <a:br>
                <a:rPr lang="en-US" dirty="0"/>
              </a:br>
              <a:br>
                <a:rPr lang="en-US" dirty="0"/>
              </a:b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Different stock types: </a:t>
              </a:r>
              <a:br>
                <a:rPr lang="en-US" dirty="0"/>
              </a:br>
              <a:r>
                <a:rPr lang="en-US" dirty="0"/>
                <a:t>Inflow-driven, stock-driven, …</a:t>
              </a:r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3B28AD75-2EF3-49AE-8497-0A060B6825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921" t="6347" r="20798"/>
            <a:stretch/>
          </p:blipFill>
          <p:spPr>
            <a:xfrm>
              <a:off x="781410" y="3952983"/>
              <a:ext cx="3686902" cy="2523639"/>
            </a:xfrm>
            <a:prstGeom prst="rect">
              <a:avLst/>
            </a:prstGeom>
          </p:spPr>
        </p:pic>
      </p:grpSp>
      <p:sp>
        <p:nvSpPr>
          <p:cNvPr id="2" name="Arrow: U-Turn 1">
            <a:extLst>
              <a:ext uri="{FF2B5EF4-FFF2-40B4-BE49-F238E27FC236}">
                <a16:creationId xmlns:a16="http://schemas.microsoft.com/office/drawing/2014/main" id="{2088B61B-A115-437D-871D-685D702A606D}"/>
              </a:ext>
            </a:extLst>
          </p:cNvPr>
          <p:cNvSpPr/>
          <p:nvPr/>
        </p:nvSpPr>
        <p:spPr>
          <a:xfrm flipH="1">
            <a:off x="1224950" y="714736"/>
            <a:ext cx="7280690" cy="1263109"/>
          </a:xfrm>
          <a:prstGeom prst="uturnArrow">
            <a:avLst>
              <a:gd name="adj1" fmla="val 50000"/>
              <a:gd name="adj2" fmla="val 5808"/>
              <a:gd name="adj3" fmla="val 14235"/>
              <a:gd name="adj4" fmla="val 31938"/>
              <a:gd name="adj5" fmla="val 10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471113A9-7A77-4971-9C96-1147A919CFEC}"/>
              </a:ext>
            </a:extLst>
          </p:cNvPr>
          <p:cNvSpPr/>
          <p:nvPr/>
        </p:nvSpPr>
        <p:spPr>
          <a:xfrm rot="5400000">
            <a:off x="7937493" y="3318047"/>
            <a:ext cx="954662" cy="129881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120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17" grpId="0" animBg="1"/>
      <p:bldP spid="9" grpId="0" animBg="1"/>
      <p:bldP spid="4" grpId="0" animBg="1"/>
      <p:bldP spid="4" grpId="1" animBg="1"/>
      <p:bldP spid="6" grpId="0" animBg="1"/>
      <p:bldP spid="8" grpId="0" animBg="1"/>
      <p:bldP spid="10" grpId="0" animBg="1"/>
      <p:bldP spid="10" grpId="1" animBg="1"/>
      <p:bldP spid="11" grpId="0" animBg="1"/>
      <p:bldP spid="13" grpId="0" animBg="1"/>
      <p:bldP spid="14" grpId="0" animBg="1"/>
      <p:bldP spid="15" grpId="0" animBg="1"/>
      <p:bldP spid="16" grpId="0" animBg="1"/>
      <p:bldP spid="16" grpId="1" animBg="1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31" grpId="0" animBg="1"/>
      <p:bldP spid="32" grpId="0"/>
      <p:bldP spid="33" grpId="0" animBg="1"/>
      <p:bldP spid="34" grpId="0"/>
      <p:bldP spid="36" grpId="0" animBg="1"/>
      <p:bldP spid="37" grpId="0"/>
      <p:bldP spid="38" grpId="0" animBg="1"/>
      <p:bldP spid="39" grpId="0"/>
      <p:bldP spid="40" grpId="0" animBg="1"/>
      <p:bldP spid="43" grpId="0" animBg="1"/>
      <p:bldP spid="44" grpId="0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2" grpId="0" animBg="1"/>
      <p:bldP spid="52" grpId="1" animBg="1"/>
      <p:bldP spid="52" grpId="2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2" grpId="0" animBg="1"/>
      <p:bldP spid="2" grpId="1" animBg="1"/>
      <p:bldP spid="76" grpId="0" animBg="1"/>
      <p:bldP spid="76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FAE10-456B-4FFF-8AD4-4D53AB767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Flodym</a:t>
            </a:r>
            <a:r>
              <a:rPr lang="en-US" dirty="0"/>
              <a:t> Features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07EB38-B6CF-48F8-AF3D-8A8F2362944D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22200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112DE0-A780-4A38-91BB-F14741185E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16040" y="1838131"/>
            <a:ext cx="11580685" cy="3592286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Handles operations of/between multi-dimensional arrays </a:t>
            </a:r>
          </a:p>
          <a:p>
            <a:pPr>
              <a:lnSpc>
                <a:spcPct val="150000"/>
              </a:lnSpc>
            </a:pPr>
            <a:r>
              <a:rPr lang="en-US" dirty="0"/>
              <a:t>Embedded in </a:t>
            </a:r>
            <a:r>
              <a:rPr lang="en-US" sz="20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MFASystem</a:t>
            </a:r>
            <a:r>
              <a:rPr lang="en-US" dirty="0"/>
              <a:t> class, with mass balance checks</a:t>
            </a:r>
          </a:p>
          <a:p>
            <a:pPr>
              <a:lnSpc>
                <a:spcPct val="150000"/>
              </a:lnSpc>
            </a:pPr>
            <a:r>
              <a:rPr lang="en-US" dirty="0"/>
              <a:t>Integrates dynamic stock models</a:t>
            </a:r>
          </a:p>
          <a:p>
            <a:pPr>
              <a:lnSpc>
                <a:spcPct val="150000"/>
              </a:lnSpc>
            </a:pPr>
            <a:r>
              <a:rPr lang="en-US" dirty="0"/>
              <a:t>System definition &amp; data read-in </a:t>
            </a:r>
          </a:p>
          <a:p>
            <a:pPr>
              <a:lnSpc>
                <a:spcPct val="150000"/>
              </a:lnSpc>
            </a:pPr>
            <a:r>
              <a:rPr lang="en-US" dirty="0"/>
              <a:t>Plotting and data export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E0AC4C-8639-4404-B8E8-187C39893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Flodym</a:t>
            </a:r>
            <a:r>
              <a:rPr lang="en-US" dirty="0"/>
              <a:t> Functionality</a:t>
            </a:r>
            <a:endParaRPr lang="en-DE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4D40C57A-BABE-4BD1-BA8F-00FFE5DB93D3}"/>
              </a:ext>
            </a:extLst>
          </p:cNvPr>
          <p:cNvSpPr/>
          <p:nvPr/>
        </p:nvSpPr>
        <p:spPr>
          <a:xfrm>
            <a:off x="7592332" y="2126577"/>
            <a:ext cx="273374" cy="3015393"/>
          </a:xfrm>
          <a:prstGeom prst="rightBrace">
            <a:avLst>
              <a:gd name="adj1" fmla="val 33333"/>
              <a:gd name="adj2" fmla="val 50000"/>
            </a:avLst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59A24B-8A0F-4F03-97F5-9D733A9855D7}"/>
              </a:ext>
            </a:extLst>
          </p:cNvPr>
          <p:cNvSpPr/>
          <p:nvPr/>
        </p:nvSpPr>
        <p:spPr>
          <a:xfrm>
            <a:off x="8114408" y="3218774"/>
            <a:ext cx="35336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Different degrees of integration / customization</a:t>
            </a:r>
          </a:p>
        </p:txBody>
      </p:sp>
    </p:spTree>
    <p:extLst>
      <p:ext uri="{BB962C8B-B14F-4D97-AF65-F5344CB8AC3E}">
        <p14:creationId xmlns:p14="http://schemas.microsoft.com/office/powerpoint/2010/main" val="258458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theme/theme1.xml><?xml version="1.0" encoding="utf-8"?>
<a:theme xmlns:a="http://schemas.openxmlformats.org/drawingml/2006/main" name="PIK1">
  <a:themeElements>
    <a:clrScheme name="PIK Farben">
      <a:dk1>
        <a:srgbClr val="000000"/>
      </a:dk1>
      <a:lt1>
        <a:srgbClr val="FFFFFF"/>
      </a:lt1>
      <a:dk2>
        <a:srgbClr val="334644"/>
      </a:dk2>
      <a:lt2>
        <a:srgbClr val="FFFFFF"/>
      </a:lt2>
      <a:accent1>
        <a:srgbClr val="8E908E"/>
      </a:accent1>
      <a:accent2>
        <a:srgbClr val="C3621C"/>
      </a:accent2>
      <a:accent3>
        <a:srgbClr val="8A704E"/>
      </a:accent3>
      <a:accent4>
        <a:srgbClr val="757A67"/>
      </a:accent4>
      <a:accent5>
        <a:srgbClr val="6E8980"/>
      </a:accent5>
      <a:accent6>
        <a:srgbClr val="7BADAE"/>
      </a:accent6>
      <a:hlink>
        <a:srgbClr val="334644"/>
      </a:hlink>
      <a:folHlink>
        <a:srgbClr val="33464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IK1" id="{FE83B143-FBB4-4758-9CA9-CDF8B32B413F}" vid="{5567C768-4D41-4CB5-8C10-92E2D9144D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5803</TotalTime>
  <Words>975</Words>
  <Application>Microsoft Office PowerPoint</Application>
  <PresentationFormat>Widescreen</PresentationFormat>
  <Paragraphs>202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等线</vt:lpstr>
      <vt:lpstr>Arial</vt:lpstr>
      <vt:lpstr>Calibri</vt:lpstr>
      <vt:lpstr>Cambria Math</vt:lpstr>
      <vt:lpstr>Cascadia Code SemiBold</vt:lpstr>
      <vt:lpstr>Cascadia Mono SemiBold</vt:lpstr>
      <vt:lpstr>Cascadia Mono SemiLight</vt:lpstr>
      <vt:lpstr>DejaVu Sans</vt:lpstr>
      <vt:lpstr>Noto Sans Symbols</vt:lpstr>
      <vt:lpstr>Symbol</vt:lpstr>
      <vt:lpstr>Systemschrift Normal</vt:lpstr>
      <vt:lpstr>Wingdings</vt:lpstr>
      <vt:lpstr>PIK1</vt:lpstr>
      <vt:lpstr>flodym: A library for dynamic material flow analysis </vt:lpstr>
      <vt:lpstr>Motivation</vt:lpstr>
      <vt:lpstr>Why Flodym? </vt:lpstr>
      <vt:lpstr>Outline</vt:lpstr>
      <vt:lpstr>Dynamic Material Flow Analysis</vt:lpstr>
      <vt:lpstr>Example Research Question</vt:lpstr>
      <vt:lpstr>How does dynamic MFA work?</vt:lpstr>
      <vt:lpstr>Flodym Features</vt:lpstr>
      <vt:lpstr>Flodym Functionality</vt:lpstr>
      <vt:lpstr>Dimension Management: FlodymArrays</vt:lpstr>
      <vt:lpstr>Math operations</vt:lpstr>
      <vt:lpstr>Indexing &amp; Initialization</vt:lpstr>
      <vt:lpstr>Import &amp; Export</vt:lpstr>
      <vt:lpstr>Dynamic Stock Models</vt:lpstr>
      <vt:lpstr>MFA Systems</vt:lpstr>
      <vt:lpstr>Application Example</vt:lpstr>
      <vt:lpstr>REMIND-MFA: Dynamic Material Flow Analysis Model</vt:lpstr>
      <vt:lpstr>REMIND-MFA Example Results: Demand for Steel in Products</vt:lpstr>
      <vt:lpstr>REMIND-MFA Example Results: Global Plastic Flows 2050</vt:lpstr>
      <vt:lpstr>Resources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Jakob Dürrwächter</dc:creator>
  <cp:lastModifiedBy>Jakob Dürrwächter</cp:lastModifiedBy>
  <cp:revision>83</cp:revision>
  <dcterms:created xsi:type="dcterms:W3CDTF">2025-09-25T14:44:17Z</dcterms:created>
  <dcterms:modified xsi:type="dcterms:W3CDTF">2025-10-16T09:35:36Z</dcterms:modified>
</cp:coreProperties>
</file>